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1" r:id="rId1"/>
  </p:sldMasterIdLst>
  <p:notesMasterIdLst>
    <p:notesMasterId r:id="rId26"/>
  </p:notesMasterIdLst>
  <p:handoutMasterIdLst>
    <p:handoutMasterId r:id="rId27"/>
  </p:handoutMasterIdLst>
  <p:sldIdLst>
    <p:sldId id="311" r:id="rId2"/>
    <p:sldId id="399" r:id="rId3"/>
    <p:sldId id="391" r:id="rId4"/>
    <p:sldId id="385" r:id="rId5"/>
    <p:sldId id="401" r:id="rId6"/>
    <p:sldId id="418" r:id="rId7"/>
    <p:sldId id="423" r:id="rId8"/>
    <p:sldId id="414" r:id="rId9"/>
    <p:sldId id="395" r:id="rId10"/>
    <p:sldId id="416" r:id="rId11"/>
    <p:sldId id="428" r:id="rId12"/>
    <p:sldId id="412" r:id="rId13"/>
    <p:sldId id="427" r:id="rId14"/>
    <p:sldId id="406" r:id="rId15"/>
    <p:sldId id="430" r:id="rId16"/>
    <p:sldId id="389" r:id="rId17"/>
    <p:sldId id="403" r:id="rId18"/>
    <p:sldId id="424" r:id="rId19"/>
    <p:sldId id="426" r:id="rId20"/>
    <p:sldId id="383" r:id="rId21"/>
    <p:sldId id="431" r:id="rId22"/>
    <p:sldId id="422" r:id="rId23"/>
    <p:sldId id="429" r:id="rId24"/>
    <p:sldId id="417" r:id="rId2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8" userDrawn="1">
          <p15:clr>
            <a:srgbClr val="A4A3A4"/>
          </p15:clr>
        </p15:guide>
        <p15:guide id="2" pos="223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3"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00CC66"/>
    <a:srgbClr val="4A66AC"/>
    <a:srgbClr val="00FFFF"/>
    <a:srgbClr val="FF0000"/>
    <a:srgbClr val="800080"/>
    <a:srgbClr val="CC6600"/>
    <a:srgbClr val="00CC99"/>
    <a:srgbClr val="FF0066"/>
    <a:srgbClr val="C4C8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34" autoAdjust="0"/>
    <p:restoredTop sz="78299" autoAdjust="0"/>
  </p:normalViewPr>
  <p:slideViewPr>
    <p:cSldViewPr>
      <p:cViewPr varScale="1">
        <p:scale>
          <a:sx n="89" d="100"/>
          <a:sy n="89" d="100"/>
        </p:scale>
        <p:origin x="2190"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710"/>
    </p:cViewPr>
  </p:sorterViewPr>
  <p:notesViewPr>
    <p:cSldViewPr>
      <p:cViewPr varScale="1">
        <p:scale>
          <a:sx n="82" d="100"/>
          <a:sy n="82" d="100"/>
        </p:scale>
        <p:origin x="-3180" y="-96"/>
      </p:cViewPr>
      <p:guideLst>
        <p:guide orient="horz" pos="2958"/>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ewto\OneDrive\Documents\Fin%20Com\ATM%202024\Levy%20Capacity%203%2021%20workin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ewto\OneDrive\Documents\Fin%20Com\ATM%202024\Levy%20Capacity%203%202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newto\OneDrive\Documents\Fin%20Com\ATM%202024\Levy%20Capacity%203%2021.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Sheet2!$A$3</c:f>
              <c:strCache>
                <c:ptCount val="1"/>
                <c:pt idx="0">
                  <c:v>New Growth Revenue</c:v>
                </c:pt>
              </c:strCache>
            </c:strRef>
          </c:tx>
          <c:spPr>
            <a:solidFill>
              <a:schemeClr val="accent1"/>
            </a:solidFill>
            <a:ln>
              <a:noFill/>
            </a:ln>
            <a:effectLst/>
          </c:spPr>
          <c:invertIfNegative val="0"/>
          <c:cat>
            <c:strRef>
              <c:f>Sheet2!$B$2:$G$2</c:f>
              <c:strCache>
                <c:ptCount val="6"/>
                <c:pt idx="0">
                  <c:v>FY20</c:v>
                </c:pt>
                <c:pt idx="1">
                  <c:v>FY21</c:v>
                </c:pt>
                <c:pt idx="2">
                  <c:v>FY22</c:v>
                </c:pt>
                <c:pt idx="3">
                  <c:v>FY23</c:v>
                </c:pt>
                <c:pt idx="4">
                  <c:v>FY24</c:v>
                </c:pt>
                <c:pt idx="5">
                  <c:v>FY25 (Prelim)</c:v>
                </c:pt>
              </c:strCache>
            </c:strRef>
          </c:cat>
          <c:val>
            <c:numRef>
              <c:f>Sheet2!$B$3:$G$3</c:f>
              <c:numCache>
                <c:formatCode>"$"#,##0_);\("$"#,##0\)</c:formatCode>
                <c:ptCount val="6"/>
                <c:pt idx="0">
                  <c:v>240274</c:v>
                </c:pt>
                <c:pt idx="1">
                  <c:v>211155</c:v>
                </c:pt>
                <c:pt idx="2">
                  <c:v>328380</c:v>
                </c:pt>
                <c:pt idx="3">
                  <c:v>1095171</c:v>
                </c:pt>
                <c:pt idx="4">
                  <c:v>357250</c:v>
                </c:pt>
                <c:pt idx="5">
                  <c:v>300000</c:v>
                </c:pt>
              </c:numCache>
            </c:numRef>
          </c:val>
          <c:extLst>
            <c:ext xmlns:c16="http://schemas.microsoft.com/office/drawing/2014/chart" uri="{C3380CC4-5D6E-409C-BE32-E72D297353CC}">
              <c16:uniqueId val="{00000000-7D60-4C3C-9C62-0658AC59A249}"/>
            </c:ext>
          </c:extLst>
        </c:ser>
        <c:dLbls>
          <c:showLegendKey val="0"/>
          <c:showVal val="0"/>
          <c:showCatName val="0"/>
          <c:showSerName val="0"/>
          <c:showPercent val="0"/>
          <c:showBubbleSize val="0"/>
        </c:dLbls>
        <c:gapWidth val="219"/>
        <c:overlap val="-27"/>
        <c:axId val="708696904"/>
        <c:axId val="708695496"/>
      </c:barChart>
      <c:catAx>
        <c:axId val="708696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8695496"/>
        <c:crosses val="autoZero"/>
        <c:auto val="1"/>
        <c:lblAlgn val="ctr"/>
        <c:lblOffset val="100"/>
        <c:noMultiLvlLbl val="0"/>
      </c:catAx>
      <c:valAx>
        <c:axId val="708695496"/>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8696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scatterChart>
        <c:scatterStyle val="lineMarker"/>
        <c:varyColors val="0"/>
        <c:ser>
          <c:idx val="0"/>
          <c:order val="0"/>
          <c:tx>
            <c:strRef>
              <c:f>Data!$K$9</c:f>
              <c:strCache>
                <c:ptCount val="1"/>
                <c:pt idx="0">
                  <c:v>Max Levy</c:v>
                </c:pt>
              </c:strCache>
            </c:strRef>
          </c:tx>
          <c:spPr>
            <a:ln w="63500" cap="rnd">
              <a:solidFill>
                <a:srgbClr val="C00000"/>
              </a:solidFill>
              <a:round/>
            </a:ln>
            <a:effectLst/>
          </c:spPr>
          <c:marker>
            <c:symbol val="circle"/>
            <c:size val="5"/>
            <c:spPr>
              <a:solidFill>
                <a:schemeClr val="accent6">
                  <a:tint val="77000"/>
                </a:schemeClr>
              </a:solidFill>
              <a:ln w="9525">
                <a:solidFill>
                  <a:schemeClr val="accent6">
                    <a:tint val="77000"/>
                  </a:schemeClr>
                </a:solidFill>
              </a:ln>
              <a:effectLst/>
            </c:spPr>
          </c:marker>
          <c:xVal>
            <c:numRef>
              <c:f>Data!$J$10:$J$15</c:f>
              <c:numCache>
                <c:formatCode>General</c:formatCode>
                <c:ptCount val="6"/>
                <c:pt idx="0">
                  <c:v>2020</c:v>
                </c:pt>
                <c:pt idx="1">
                  <c:v>2021</c:v>
                </c:pt>
                <c:pt idx="2">
                  <c:v>2022</c:v>
                </c:pt>
                <c:pt idx="3">
                  <c:v>2023</c:v>
                </c:pt>
                <c:pt idx="4">
                  <c:v>2024</c:v>
                </c:pt>
                <c:pt idx="5">
                  <c:v>2025</c:v>
                </c:pt>
              </c:numCache>
            </c:numRef>
          </c:xVal>
          <c:yVal>
            <c:numRef>
              <c:f>Data!$K$10:$K$15</c:f>
              <c:numCache>
                <c:formatCode>"$"#,##0_);\("$"#,##0\)</c:formatCode>
                <c:ptCount val="6"/>
                <c:pt idx="0">
                  <c:v>22423181</c:v>
                </c:pt>
                <c:pt idx="1">
                  <c:v>23686171</c:v>
                </c:pt>
                <c:pt idx="2">
                  <c:v>24588520</c:v>
                </c:pt>
                <c:pt idx="3">
                  <c:v>26238069</c:v>
                </c:pt>
                <c:pt idx="4">
                  <c:v>27237467</c:v>
                </c:pt>
                <c:pt idx="5">
                  <c:v>28185095.387874994</c:v>
                </c:pt>
              </c:numCache>
            </c:numRef>
          </c:yVal>
          <c:smooth val="0"/>
          <c:extLst>
            <c:ext xmlns:c16="http://schemas.microsoft.com/office/drawing/2014/chart" uri="{C3380CC4-5D6E-409C-BE32-E72D297353CC}">
              <c16:uniqueId val="{00000000-403D-48D3-B43A-A956DE75B6B7}"/>
            </c:ext>
          </c:extLst>
        </c:ser>
        <c:ser>
          <c:idx val="1"/>
          <c:order val="1"/>
          <c:tx>
            <c:strRef>
              <c:f>Data!$L$9</c:f>
              <c:strCache>
                <c:ptCount val="1"/>
                <c:pt idx="0">
                  <c:v>Levy</c:v>
                </c:pt>
              </c:strCache>
            </c:strRef>
          </c:tx>
          <c:spPr>
            <a:ln w="63500" cap="rnd">
              <a:solidFill>
                <a:schemeClr val="accent3">
                  <a:lumMod val="75000"/>
                </a:schemeClr>
              </a:solidFill>
              <a:round/>
            </a:ln>
            <a:effectLst/>
          </c:spPr>
          <c:marker>
            <c:symbol val="circle"/>
            <c:size val="5"/>
            <c:spPr>
              <a:solidFill>
                <a:schemeClr val="accent6">
                  <a:shade val="76000"/>
                </a:schemeClr>
              </a:solidFill>
              <a:ln w="9525">
                <a:solidFill>
                  <a:schemeClr val="accent6">
                    <a:shade val="76000"/>
                  </a:schemeClr>
                </a:solidFill>
              </a:ln>
              <a:effectLst/>
            </c:spPr>
          </c:marker>
          <c:xVal>
            <c:numRef>
              <c:f>Data!$J$10:$J$15</c:f>
              <c:numCache>
                <c:formatCode>General</c:formatCode>
                <c:ptCount val="6"/>
                <c:pt idx="0">
                  <c:v>2020</c:v>
                </c:pt>
                <c:pt idx="1">
                  <c:v>2021</c:v>
                </c:pt>
                <c:pt idx="2">
                  <c:v>2022</c:v>
                </c:pt>
                <c:pt idx="3">
                  <c:v>2023</c:v>
                </c:pt>
                <c:pt idx="4">
                  <c:v>2024</c:v>
                </c:pt>
                <c:pt idx="5">
                  <c:v>2025</c:v>
                </c:pt>
              </c:numCache>
            </c:numRef>
          </c:xVal>
          <c:yVal>
            <c:numRef>
              <c:f>Data!$L$10:$L$15</c:f>
              <c:numCache>
                <c:formatCode>"$"#,##0_);\("$"#,##0\)</c:formatCode>
                <c:ptCount val="6"/>
                <c:pt idx="0">
                  <c:v>19757683</c:v>
                </c:pt>
                <c:pt idx="1">
                  <c:v>20730057</c:v>
                </c:pt>
                <c:pt idx="2">
                  <c:v>21887645</c:v>
                </c:pt>
                <c:pt idx="3">
                  <c:v>22900834</c:v>
                </c:pt>
                <c:pt idx="4">
                  <c:v>24906736</c:v>
                </c:pt>
                <c:pt idx="5">
                  <c:v>26971554</c:v>
                </c:pt>
              </c:numCache>
            </c:numRef>
          </c:yVal>
          <c:smooth val="0"/>
          <c:extLst>
            <c:ext xmlns:c16="http://schemas.microsoft.com/office/drawing/2014/chart" uri="{C3380CC4-5D6E-409C-BE32-E72D297353CC}">
              <c16:uniqueId val="{00000001-403D-48D3-B43A-A956DE75B6B7}"/>
            </c:ext>
          </c:extLst>
        </c:ser>
        <c:dLbls>
          <c:showLegendKey val="0"/>
          <c:showVal val="0"/>
          <c:showCatName val="0"/>
          <c:showSerName val="0"/>
          <c:showPercent val="0"/>
          <c:showBubbleSize val="0"/>
        </c:dLbls>
        <c:axId val="621790288"/>
        <c:axId val="621790640"/>
      </c:scatterChart>
      <c:valAx>
        <c:axId val="621790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1790640"/>
        <c:crosses val="autoZero"/>
        <c:crossBetween val="midCat"/>
      </c:valAx>
      <c:valAx>
        <c:axId val="621790640"/>
        <c:scaling>
          <c:orientation val="minMax"/>
          <c:min val="19000000"/>
        </c:scaling>
        <c:delete val="0"/>
        <c:axPos val="l"/>
        <c:majorGridlines>
          <c:spPr>
            <a:ln w="9525" cap="flat" cmpd="sng" algn="ctr">
              <a:solidFill>
                <a:schemeClr val="tx1">
                  <a:lumMod val="15000"/>
                  <a:lumOff val="85000"/>
                </a:schemeClr>
              </a:solidFill>
              <a:round/>
            </a:ln>
            <a:effectLst/>
          </c:spPr>
        </c:majorGridlines>
        <c:numFmt formatCode="&quot;$&quot;#,##0_);\(&quot;$&quot;#,##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17902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886167703512708E-2"/>
          <c:y val="7.5013488455347332E-2"/>
          <c:w val="0.92857386454347235"/>
          <c:h val="0.83180437631102366"/>
        </c:manualLayout>
      </c:layout>
      <c:areaChart>
        <c:grouping val="stacked"/>
        <c:varyColors val="0"/>
        <c:ser>
          <c:idx val="0"/>
          <c:order val="0"/>
          <c:tx>
            <c:strRef>
              <c:f>Sheet1!$B$1</c:f>
              <c:strCache>
                <c:ptCount val="1"/>
                <c:pt idx="0">
                  <c:v>Commercial</c:v>
                </c:pt>
              </c:strCache>
            </c:strRef>
          </c:tx>
          <c:spPr>
            <a:solidFill>
              <a:schemeClr val="accent1"/>
            </a:solidFill>
            <a:ln>
              <a:noFill/>
            </a:ln>
            <a:effectLst/>
          </c:spPr>
          <c:cat>
            <c:numRef>
              <c:f>Sheet1!$A$2:$A$11</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Sheet1!$B$2:$B$11</c:f>
              <c:numCache>
                <c:formatCode>General</c:formatCode>
                <c:ptCount val="10"/>
                <c:pt idx="0">
                  <c:v>24.33</c:v>
                </c:pt>
                <c:pt idx="1">
                  <c:v>23.91</c:v>
                </c:pt>
                <c:pt idx="2">
                  <c:v>23.17</c:v>
                </c:pt>
                <c:pt idx="3">
                  <c:v>22.17</c:v>
                </c:pt>
                <c:pt idx="4">
                  <c:v>21.35</c:v>
                </c:pt>
                <c:pt idx="5">
                  <c:v>20.6</c:v>
                </c:pt>
                <c:pt idx="6">
                  <c:v>21.21</c:v>
                </c:pt>
                <c:pt idx="7">
                  <c:v>20.37</c:v>
                </c:pt>
                <c:pt idx="8">
                  <c:v>18.079999999999998</c:v>
                </c:pt>
                <c:pt idx="9">
                  <c:v>18.190000000000001</c:v>
                </c:pt>
              </c:numCache>
            </c:numRef>
          </c:val>
          <c:extLst>
            <c:ext xmlns:c16="http://schemas.microsoft.com/office/drawing/2014/chart" uri="{C3380CC4-5D6E-409C-BE32-E72D297353CC}">
              <c16:uniqueId val="{00000000-5548-4E35-B65C-A7ADCCCE6496}"/>
            </c:ext>
          </c:extLst>
        </c:ser>
        <c:ser>
          <c:idx val="1"/>
          <c:order val="1"/>
          <c:tx>
            <c:strRef>
              <c:f>Sheet1!$C$1</c:f>
              <c:strCache>
                <c:ptCount val="1"/>
                <c:pt idx="0">
                  <c:v>Residential</c:v>
                </c:pt>
              </c:strCache>
            </c:strRef>
          </c:tx>
          <c:spPr>
            <a:solidFill>
              <a:schemeClr val="accent5">
                <a:lumMod val="20000"/>
                <a:lumOff val="80000"/>
              </a:schemeClr>
            </a:solidFill>
            <a:ln>
              <a:solidFill>
                <a:schemeClr val="tx2"/>
              </a:solidFill>
            </a:ln>
            <a:effectLst/>
          </c:spPr>
          <c:cat>
            <c:numRef>
              <c:f>Sheet1!$A$2:$A$11</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Sheet1!$C$2:$C$11</c:f>
              <c:numCache>
                <c:formatCode>General</c:formatCode>
                <c:ptCount val="10"/>
                <c:pt idx="0">
                  <c:v>75.67</c:v>
                </c:pt>
                <c:pt idx="1">
                  <c:v>76.09</c:v>
                </c:pt>
                <c:pt idx="2">
                  <c:v>76.83</c:v>
                </c:pt>
                <c:pt idx="3">
                  <c:v>77.83</c:v>
                </c:pt>
                <c:pt idx="4">
                  <c:v>78.650000000000006</c:v>
                </c:pt>
                <c:pt idx="5">
                  <c:v>79.400000000000006</c:v>
                </c:pt>
                <c:pt idx="6">
                  <c:v>78.790000000000006</c:v>
                </c:pt>
                <c:pt idx="7">
                  <c:v>79.63</c:v>
                </c:pt>
                <c:pt idx="8">
                  <c:v>81.92</c:v>
                </c:pt>
                <c:pt idx="9">
                  <c:v>81.81</c:v>
                </c:pt>
              </c:numCache>
            </c:numRef>
          </c:val>
          <c:extLst>
            <c:ext xmlns:c16="http://schemas.microsoft.com/office/drawing/2014/chart" uri="{C3380CC4-5D6E-409C-BE32-E72D297353CC}">
              <c16:uniqueId val="{00000001-5548-4E35-B65C-A7ADCCCE6496}"/>
            </c:ext>
          </c:extLst>
        </c:ser>
        <c:dLbls>
          <c:showLegendKey val="0"/>
          <c:showVal val="0"/>
          <c:showCatName val="0"/>
          <c:showSerName val="0"/>
          <c:showPercent val="0"/>
          <c:showBubbleSize val="0"/>
        </c:dLbls>
        <c:axId val="420326936"/>
        <c:axId val="420323768"/>
      </c:areaChart>
      <c:catAx>
        <c:axId val="4203269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0323768"/>
        <c:crosses val="autoZero"/>
        <c:auto val="1"/>
        <c:lblAlgn val="ctr"/>
        <c:lblOffset val="100"/>
        <c:noMultiLvlLbl val="0"/>
      </c:catAx>
      <c:valAx>
        <c:axId val="420323768"/>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032693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scatterChart>
        <c:scatterStyle val="lineMarker"/>
        <c:varyColors val="0"/>
        <c:ser>
          <c:idx val="0"/>
          <c:order val="0"/>
          <c:tx>
            <c:strRef>
              <c:f>Data!$K$9</c:f>
              <c:strCache>
                <c:ptCount val="1"/>
                <c:pt idx="0">
                  <c:v>Max Levy</c:v>
                </c:pt>
              </c:strCache>
            </c:strRef>
          </c:tx>
          <c:spPr>
            <a:ln w="63500" cap="rnd">
              <a:solidFill>
                <a:srgbClr val="C00000"/>
              </a:solidFill>
              <a:round/>
            </a:ln>
            <a:effectLst/>
          </c:spPr>
          <c:marker>
            <c:symbol val="circle"/>
            <c:size val="5"/>
            <c:spPr>
              <a:solidFill>
                <a:schemeClr val="accent6">
                  <a:tint val="77000"/>
                </a:schemeClr>
              </a:solidFill>
              <a:ln w="9525">
                <a:solidFill>
                  <a:schemeClr val="accent6">
                    <a:tint val="77000"/>
                  </a:schemeClr>
                </a:solidFill>
              </a:ln>
              <a:effectLst/>
            </c:spPr>
          </c:marker>
          <c:xVal>
            <c:numRef>
              <c:f>Data!$J$10:$J$15</c:f>
              <c:numCache>
                <c:formatCode>General</c:formatCode>
                <c:ptCount val="6"/>
                <c:pt idx="0">
                  <c:v>2020</c:v>
                </c:pt>
                <c:pt idx="1">
                  <c:v>2021</c:v>
                </c:pt>
                <c:pt idx="2">
                  <c:v>2022</c:v>
                </c:pt>
                <c:pt idx="3">
                  <c:v>2023</c:v>
                </c:pt>
                <c:pt idx="4">
                  <c:v>2024</c:v>
                </c:pt>
                <c:pt idx="5">
                  <c:v>2025</c:v>
                </c:pt>
              </c:numCache>
            </c:numRef>
          </c:xVal>
          <c:yVal>
            <c:numRef>
              <c:f>Data!$K$10:$K$15</c:f>
              <c:numCache>
                <c:formatCode>"$"#,##0_);\("$"#,##0\)</c:formatCode>
                <c:ptCount val="6"/>
                <c:pt idx="0">
                  <c:v>22423181</c:v>
                </c:pt>
                <c:pt idx="1">
                  <c:v>23686171</c:v>
                </c:pt>
                <c:pt idx="2">
                  <c:v>24588520</c:v>
                </c:pt>
                <c:pt idx="3">
                  <c:v>26238069</c:v>
                </c:pt>
                <c:pt idx="4">
                  <c:v>27237467</c:v>
                </c:pt>
                <c:pt idx="5">
                  <c:v>28185095.387874994</c:v>
                </c:pt>
              </c:numCache>
            </c:numRef>
          </c:yVal>
          <c:smooth val="0"/>
          <c:extLst>
            <c:ext xmlns:c16="http://schemas.microsoft.com/office/drawing/2014/chart" uri="{C3380CC4-5D6E-409C-BE32-E72D297353CC}">
              <c16:uniqueId val="{00000000-E708-4CEE-9DB8-4A716CF88628}"/>
            </c:ext>
          </c:extLst>
        </c:ser>
        <c:ser>
          <c:idx val="1"/>
          <c:order val="1"/>
          <c:tx>
            <c:strRef>
              <c:f>Data!$L$9</c:f>
              <c:strCache>
                <c:ptCount val="1"/>
                <c:pt idx="0">
                  <c:v>Levy</c:v>
                </c:pt>
              </c:strCache>
            </c:strRef>
          </c:tx>
          <c:spPr>
            <a:ln w="63500" cap="rnd">
              <a:solidFill>
                <a:schemeClr val="accent3">
                  <a:lumMod val="75000"/>
                </a:schemeClr>
              </a:solidFill>
              <a:round/>
            </a:ln>
            <a:effectLst/>
          </c:spPr>
          <c:marker>
            <c:symbol val="circle"/>
            <c:size val="5"/>
            <c:spPr>
              <a:solidFill>
                <a:schemeClr val="accent6">
                  <a:shade val="76000"/>
                </a:schemeClr>
              </a:solidFill>
              <a:ln w="9525">
                <a:solidFill>
                  <a:schemeClr val="accent6">
                    <a:shade val="76000"/>
                  </a:schemeClr>
                </a:solidFill>
              </a:ln>
              <a:effectLst/>
            </c:spPr>
          </c:marker>
          <c:xVal>
            <c:numRef>
              <c:f>Data!$J$10:$J$15</c:f>
              <c:numCache>
                <c:formatCode>General</c:formatCode>
                <c:ptCount val="6"/>
                <c:pt idx="0">
                  <c:v>2020</c:v>
                </c:pt>
                <c:pt idx="1">
                  <c:v>2021</c:v>
                </c:pt>
                <c:pt idx="2">
                  <c:v>2022</c:v>
                </c:pt>
                <c:pt idx="3">
                  <c:v>2023</c:v>
                </c:pt>
                <c:pt idx="4">
                  <c:v>2024</c:v>
                </c:pt>
                <c:pt idx="5">
                  <c:v>2025</c:v>
                </c:pt>
              </c:numCache>
            </c:numRef>
          </c:xVal>
          <c:yVal>
            <c:numRef>
              <c:f>Data!$L$10:$L$15</c:f>
              <c:numCache>
                <c:formatCode>"$"#,##0_);\("$"#,##0\)</c:formatCode>
                <c:ptCount val="6"/>
                <c:pt idx="0">
                  <c:v>19757683</c:v>
                </c:pt>
                <c:pt idx="1">
                  <c:v>20730057</c:v>
                </c:pt>
                <c:pt idx="2">
                  <c:v>21887645</c:v>
                </c:pt>
                <c:pt idx="3">
                  <c:v>22900834</c:v>
                </c:pt>
                <c:pt idx="4">
                  <c:v>24906736</c:v>
                </c:pt>
                <c:pt idx="5">
                  <c:v>26971554</c:v>
                </c:pt>
              </c:numCache>
            </c:numRef>
          </c:yVal>
          <c:smooth val="0"/>
          <c:extLst>
            <c:ext xmlns:c16="http://schemas.microsoft.com/office/drawing/2014/chart" uri="{C3380CC4-5D6E-409C-BE32-E72D297353CC}">
              <c16:uniqueId val="{00000001-E708-4CEE-9DB8-4A716CF88628}"/>
            </c:ext>
          </c:extLst>
        </c:ser>
        <c:dLbls>
          <c:showLegendKey val="0"/>
          <c:showVal val="0"/>
          <c:showCatName val="0"/>
          <c:showSerName val="0"/>
          <c:showPercent val="0"/>
          <c:showBubbleSize val="0"/>
        </c:dLbls>
        <c:axId val="621790288"/>
        <c:axId val="621790640"/>
      </c:scatterChart>
      <c:valAx>
        <c:axId val="621790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1790640"/>
        <c:crosses val="autoZero"/>
        <c:crossBetween val="midCat"/>
      </c:valAx>
      <c:valAx>
        <c:axId val="621790640"/>
        <c:scaling>
          <c:orientation val="minMax"/>
          <c:min val="19000000"/>
        </c:scaling>
        <c:delete val="0"/>
        <c:axPos val="l"/>
        <c:majorGridlines>
          <c:spPr>
            <a:ln w="9525" cap="flat" cmpd="sng" algn="ctr">
              <a:solidFill>
                <a:schemeClr val="tx1">
                  <a:lumMod val="15000"/>
                  <a:lumOff val="85000"/>
                </a:schemeClr>
              </a:solidFill>
              <a:round/>
            </a:ln>
            <a:effectLst/>
          </c:spPr>
        </c:majorGridlines>
        <c:numFmt formatCode="&quot;$&quot;#,##0_);\(&quot;$&quot;#,##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17902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cdr:x>
      <cdr:y>0.92136</cdr:y>
    </cdr:from>
    <cdr:to>
      <cdr:x>0.29951</cdr:x>
      <cdr:y>1</cdr:y>
    </cdr:to>
    <cdr:pic>
      <cdr:nvPicPr>
        <cdr:cNvPr id="2" name="chart">
          <a:extLst xmlns:a="http://schemas.openxmlformats.org/drawingml/2006/main">
            <a:ext uri="{FF2B5EF4-FFF2-40B4-BE49-F238E27FC236}">
              <a16:creationId xmlns:a16="http://schemas.microsoft.com/office/drawing/2014/main" id="{5E58E39B-561B-4D73-0622-4C99D8D3A8CD}"/>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5785625"/>
          <a:ext cx="2590800" cy="493819"/>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69424"/>
          </a:xfrm>
          <a:prstGeom prst="rect">
            <a:avLst/>
          </a:prstGeom>
        </p:spPr>
        <p:txBody>
          <a:bodyPr vert="horz" lIns="95162" tIns="47581" rIns="95162" bIns="47581" rtlCol="0"/>
          <a:lstStyle>
            <a:lvl1pPr algn="l">
              <a:defRPr sz="1200"/>
            </a:lvl1pPr>
          </a:lstStyle>
          <a:p>
            <a:endParaRPr lang="en-US"/>
          </a:p>
        </p:txBody>
      </p:sp>
      <p:sp>
        <p:nvSpPr>
          <p:cNvPr id="3" name="Date Placeholder 2"/>
          <p:cNvSpPr>
            <a:spLocks noGrp="1"/>
          </p:cNvSpPr>
          <p:nvPr>
            <p:ph type="dt" sz="quarter" idx="1"/>
          </p:nvPr>
        </p:nvSpPr>
        <p:spPr>
          <a:xfrm>
            <a:off x="4023093" y="1"/>
            <a:ext cx="3077739" cy="469424"/>
          </a:xfrm>
          <a:prstGeom prst="rect">
            <a:avLst/>
          </a:prstGeom>
        </p:spPr>
        <p:txBody>
          <a:bodyPr vert="horz" lIns="95162" tIns="47581" rIns="95162" bIns="47581" rtlCol="0"/>
          <a:lstStyle>
            <a:lvl1pPr algn="r">
              <a:defRPr sz="1200"/>
            </a:lvl1pPr>
          </a:lstStyle>
          <a:p>
            <a:fld id="{7AE9DBDB-5BBF-45DC-A201-38A728CA5643}" type="datetimeFigureOut">
              <a:rPr lang="en-US" smtClean="0"/>
              <a:t>5/13/2024</a:t>
            </a:fld>
            <a:endParaRPr lang="en-US"/>
          </a:p>
        </p:txBody>
      </p:sp>
      <p:sp>
        <p:nvSpPr>
          <p:cNvPr id="4" name="Footer Placeholder 3"/>
          <p:cNvSpPr>
            <a:spLocks noGrp="1"/>
          </p:cNvSpPr>
          <p:nvPr>
            <p:ph type="ftr" sz="quarter" idx="2"/>
          </p:nvPr>
        </p:nvSpPr>
        <p:spPr>
          <a:xfrm>
            <a:off x="0" y="8917423"/>
            <a:ext cx="3077739" cy="469424"/>
          </a:xfrm>
          <a:prstGeom prst="rect">
            <a:avLst/>
          </a:prstGeom>
        </p:spPr>
        <p:txBody>
          <a:bodyPr vert="horz" lIns="95162" tIns="47581" rIns="95162" bIns="47581"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3"/>
            <a:ext cx="3077739" cy="469424"/>
          </a:xfrm>
          <a:prstGeom prst="rect">
            <a:avLst/>
          </a:prstGeom>
        </p:spPr>
        <p:txBody>
          <a:bodyPr vert="horz" lIns="95162" tIns="47581" rIns="95162" bIns="47581" rtlCol="0" anchor="b"/>
          <a:lstStyle>
            <a:lvl1pPr algn="r">
              <a:defRPr sz="1200"/>
            </a:lvl1pPr>
          </a:lstStyle>
          <a:p>
            <a:fld id="{66D56CC6-048C-465B-B31A-2D11A12AFBFC}" type="slidenum">
              <a:rPr lang="en-US" smtClean="0"/>
              <a:t>‹#›</a:t>
            </a:fld>
            <a:endParaRPr lang="en-US"/>
          </a:p>
        </p:txBody>
      </p:sp>
    </p:spTree>
    <p:extLst>
      <p:ext uri="{BB962C8B-B14F-4D97-AF65-F5344CB8AC3E}">
        <p14:creationId xmlns:p14="http://schemas.microsoft.com/office/powerpoint/2010/main" val="334860380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69424"/>
          </a:xfrm>
          <a:prstGeom prst="rect">
            <a:avLst/>
          </a:prstGeom>
        </p:spPr>
        <p:txBody>
          <a:bodyPr vert="horz" lIns="95162" tIns="47581" rIns="95162" bIns="47581" rtlCol="0"/>
          <a:lstStyle>
            <a:lvl1pPr algn="l">
              <a:defRPr sz="1200"/>
            </a:lvl1pPr>
          </a:lstStyle>
          <a:p>
            <a:endParaRPr lang="en-US"/>
          </a:p>
        </p:txBody>
      </p:sp>
      <p:sp>
        <p:nvSpPr>
          <p:cNvPr id="3" name="Date Placeholder 2"/>
          <p:cNvSpPr>
            <a:spLocks noGrp="1"/>
          </p:cNvSpPr>
          <p:nvPr>
            <p:ph type="dt" idx="1"/>
          </p:nvPr>
        </p:nvSpPr>
        <p:spPr>
          <a:xfrm>
            <a:off x="4023093" y="1"/>
            <a:ext cx="3077739" cy="469424"/>
          </a:xfrm>
          <a:prstGeom prst="rect">
            <a:avLst/>
          </a:prstGeom>
        </p:spPr>
        <p:txBody>
          <a:bodyPr vert="horz" lIns="95162" tIns="47581" rIns="95162" bIns="47581" rtlCol="0"/>
          <a:lstStyle>
            <a:lvl1pPr algn="r">
              <a:defRPr sz="1200"/>
            </a:lvl1pPr>
          </a:lstStyle>
          <a:p>
            <a:fld id="{BC36E859-3E1A-44BB-8013-2227A30ECEA6}" type="datetimeFigureOut">
              <a:rPr lang="en-US" smtClean="0"/>
              <a:t>5/13/2024</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5162" tIns="47581" rIns="95162" bIns="47581" rtlCol="0" anchor="ctr"/>
          <a:lstStyle/>
          <a:p>
            <a:endParaRPr lang="en-US"/>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5162" tIns="47581" rIns="95162" bIns="47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69424"/>
          </a:xfrm>
          <a:prstGeom prst="rect">
            <a:avLst/>
          </a:prstGeom>
        </p:spPr>
        <p:txBody>
          <a:bodyPr vert="horz" lIns="95162" tIns="47581" rIns="95162" bIns="4758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3"/>
            <a:ext cx="3077739" cy="469424"/>
          </a:xfrm>
          <a:prstGeom prst="rect">
            <a:avLst/>
          </a:prstGeom>
        </p:spPr>
        <p:txBody>
          <a:bodyPr vert="horz" lIns="95162" tIns="47581" rIns="95162" bIns="47581" rtlCol="0" anchor="b"/>
          <a:lstStyle>
            <a:lvl1pPr algn="r">
              <a:defRPr sz="1200"/>
            </a:lvl1pPr>
          </a:lstStyle>
          <a:p>
            <a:fld id="{31127439-FF73-4E6E-B202-B486FC46258F}" type="slidenum">
              <a:rPr lang="en-US" smtClean="0"/>
              <a:t>‹#›</a:t>
            </a:fld>
            <a:endParaRPr lang="en-US"/>
          </a:p>
        </p:txBody>
      </p:sp>
    </p:spTree>
    <p:extLst>
      <p:ext uri="{BB962C8B-B14F-4D97-AF65-F5344CB8AC3E}">
        <p14:creationId xmlns:p14="http://schemas.microsoft.com/office/powerpoint/2010/main" val="344637603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allowing me the time to discuss the state of our towns finances</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1</a:t>
            </a:fld>
            <a:endParaRPr lang="en-US"/>
          </a:p>
        </p:txBody>
      </p:sp>
    </p:spTree>
    <p:extLst>
      <p:ext uri="{BB962C8B-B14F-4D97-AF65-F5344CB8AC3E}">
        <p14:creationId xmlns:p14="http://schemas.microsoft.com/office/powerpoint/2010/main" val="763437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Town operating budget less AB school assessment  was only 0.23%.  AB school assessment is 14.46%. For a total operating budget increase of 7.87%</a:t>
            </a:r>
          </a:p>
          <a:p>
            <a:pPr marL="174828" indent="-174828">
              <a:buFont typeface="Arial" panose="020B0604020202020204" pitchFamily="34" charset="0"/>
              <a:buChar char="•"/>
            </a:pPr>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10</a:t>
            </a:fld>
            <a:endParaRPr lang="en-US"/>
          </a:p>
        </p:txBody>
      </p:sp>
    </p:spTree>
    <p:extLst>
      <p:ext uri="{BB962C8B-B14F-4D97-AF65-F5344CB8AC3E}">
        <p14:creationId xmlns:p14="http://schemas.microsoft.com/office/powerpoint/2010/main" val="3377494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Town operating budget less the AB assessment was only 0.23%.  This low amount was archived through the </a:t>
            </a:r>
          </a:p>
          <a:p>
            <a:endParaRPr lang="en-US" dirty="0"/>
          </a:p>
          <a:p>
            <a:pPr marL="174828" indent="-174828">
              <a:buFont typeface="Arial" panose="020B0604020202020204" pitchFamily="34" charset="0"/>
              <a:buChar char="•"/>
            </a:pPr>
            <a:r>
              <a:rPr lang="en-US" dirty="0"/>
              <a:t>retirement of Long term debt ( library) </a:t>
            </a:r>
          </a:p>
          <a:p>
            <a:pPr marL="174828" indent="-174828">
              <a:buFont typeface="Arial" panose="020B0604020202020204" pitchFamily="34" charset="0"/>
              <a:buChar char="•"/>
            </a:pPr>
            <a:r>
              <a:rPr lang="en-US" dirty="0"/>
              <a:t>Regionalization of Dispatch– while this saves the town $400,000 this year.    Beginning in FY 26 there will be a incremental increase over 5 years to will get a to a point of a $200k assessment.</a:t>
            </a:r>
          </a:p>
          <a:p>
            <a:pPr marL="174828" indent="-174828">
              <a:buFont typeface="Arial" panose="020B0604020202020204" pitchFamily="34" charset="0"/>
              <a:buChar char="•"/>
            </a:pPr>
            <a:r>
              <a:rPr lang="en-US" dirty="0"/>
              <a:t>TA mike Johns anticipated a unsustainable increase in our health insurance from our current provider and took the </a:t>
            </a:r>
            <a:r>
              <a:rPr lang="en-US" dirty="0" err="1"/>
              <a:t>inititive</a:t>
            </a:r>
            <a:r>
              <a:rPr lang="en-US" dirty="0"/>
              <a:t> to move the town to MIAA for our insurance needs-- those savings will be realized in FY26.</a:t>
            </a:r>
          </a:p>
          <a:p>
            <a:pPr marL="174828" indent="-174828">
              <a:buFont typeface="Arial" panose="020B0604020202020204" pitchFamily="34" charset="0"/>
              <a:buChar char="•"/>
            </a:pPr>
            <a:endParaRPr lang="en-US" dirty="0"/>
          </a:p>
          <a:p>
            <a:pPr marL="174828" indent="-174828">
              <a:buFont typeface="Arial" panose="020B0604020202020204" pitchFamily="34" charset="0"/>
              <a:buChar char="•"/>
            </a:pPr>
            <a:r>
              <a:rPr lang="en-US" dirty="0"/>
              <a:t>The </a:t>
            </a:r>
            <a:r>
              <a:rPr lang="en-US" dirty="0" err="1"/>
              <a:t>Fincom</a:t>
            </a:r>
            <a:r>
              <a:rPr lang="en-US" dirty="0"/>
              <a:t> thanks the TA and his staff for taking on an following through with these structural changes, that have allowed for increases services to the </a:t>
            </a:r>
            <a:r>
              <a:rPr lang="en-US" dirty="0" err="1"/>
              <a:t>residients</a:t>
            </a:r>
            <a:r>
              <a:rPr lang="en-US" dirty="0"/>
              <a:t>  without outrages increases to the taxpayers.  </a:t>
            </a:r>
          </a:p>
          <a:p>
            <a:pPr marL="174828" indent="-174828">
              <a:buFont typeface="Arial" panose="020B0604020202020204" pitchFamily="34" charset="0"/>
              <a:buChar char="•"/>
            </a:pPr>
            <a:endParaRPr lang="en-US" dirty="0"/>
          </a:p>
          <a:p>
            <a:pPr marL="174828" indent="-174828">
              <a:buFont typeface="Arial" panose="020B0604020202020204" pitchFamily="34" charset="0"/>
              <a:buChar char="•"/>
            </a:pPr>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11</a:t>
            </a:fld>
            <a:endParaRPr lang="en-US"/>
          </a:p>
        </p:txBody>
      </p:sp>
    </p:spTree>
    <p:extLst>
      <p:ext uri="{BB962C8B-B14F-4D97-AF65-F5344CB8AC3E}">
        <p14:creationId xmlns:p14="http://schemas.microsoft.com/office/powerpoint/2010/main" val="2082523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Districts operating FY25 budget is up 7.86% or $8.1 million increase.  </a:t>
            </a:r>
          </a:p>
          <a:p>
            <a:r>
              <a:rPr lang="en-US" dirty="0"/>
              <a:t>This translates to a significant increase  in the Boxborough assessment which is up 14.46%.  </a:t>
            </a:r>
          </a:p>
          <a:p>
            <a:r>
              <a:rPr lang="en-US" dirty="0"/>
              <a:t>The largest budget busters is </a:t>
            </a:r>
          </a:p>
          <a:p>
            <a:endParaRPr lang="en-US" dirty="0"/>
          </a:p>
          <a:p>
            <a:r>
              <a:rPr lang="en-US" dirty="0"/>
              <a:t>Large unanticipated charges from the Acton Health Trust</a:t>
            </a:r>
          </a:p>
          <a:p>
            <a:r>
              <a:rPr lang="en-US" dirty="0"/>
              <a:t>Special education cost for out of district tuition and transportation</a:t>
            </a:r>
          </a:p>
          <a:p>
            <a:r>
              <a:rPr lang="en-US" dirty="0"/>
              <a:t>Increase enrollment for </a:t>
            </a:r>
            <a:r>
              <a:rPr lang="en-US" dirty="0" err="1"/>
              <a:t>boxborough</a:t>
            </a:r>
            <a:r>
              <a:rPr lang="en-US" dirty="0"/>
              <a:t> 3 year rolling average</a:t>
            </a:r>
          </a:p>
          <a:p>
            <a:endParaRPr lang="en-US" dirty="0"/>
          </a:p>
          <a:p>
            <a:r>
              <a:rPr lang="en-US" dirty="0"/>
              <a:t>The vote by the </a:t>
            </a:r>
            <a:r>
              <a:rPr lang="en-US" dirty="0" err="1"/>
              <a:t>Fincom</a:t>
            </a:r>
            <a:r>
              <a:rPr lang="en-US" dirty="0"/>
              <a:t> was split 5-3 in favor.  The members of he </a:t>
            </a:r>
            <a:r>
              <a:rPr lang="en-US" dirty="0" err="1"/>
              <a:t>fincom</a:t>
            </a:r>
            <a:r>
              <a:rPr lang="en-US" dirty="0"/>
              <a:t> all agrees that future increase of this magnitude are not sustainable  for the town.  And the  District as already indicated an additional 7% for FY26.</a:t>
            </a:r>
          </a:p>
          <a:p>
            <a:endParaRPr lang="en-US" dirty="0"/>
          </a:p>
          <a:p>
            <a:endParaRPr lang="en-US" dirty="0"/>
          </a:p>
          <a:p>
            <a:endParaRPr lang="en-US" dirty="0"/>
          </a:p>
          <a:p>
            <a:endParaRPr lang="en-US" dirty="0"/>
          </a:p>
          <a:p>
            <a:endParaRPr lang="en-US" dirty="0"/>
          </a:p>
          <a:p>
            <a:endParaRPr lang="en-US" dirty="0"/>
          </a:p>
          <a:p>
            <a:endParaRPr lang="en-US" dirty="0"/>
          </a:p>
          <a:p>
            <a:r>
              <a:rPr lang="en-US" dirty="0"/>
              <a:t>While a majority of the </a:t>
            </a:r>
            <a:r>
              <a:rPr lang="en-US" dirty="0" err="1"/>
              <a:t>Fincom</a:t>
            </a:r>
            <a:r>
              <a:rPr lang="en-US" dirty="0"/>
              <a:t> felt this increase justified the vote for the district assessment was not unanimous. But the feeling that these increases to our assessment  were not sustainable were agreed to by the entire </a:t>
            </a:r>
            <a:r>
              <a:rPr lang="en-US" dirty="0" err="1"/>
              <a:t>fincom</a:t>
            </a:r>
            <a:r>
              <a:rPr lang="en-US" dirty="0"/>
              <a:t>.   </a:t>
            </a:r>
          </a:p>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12</a:t>
            </a:fld>
            <a:endParaRPr lang="en-US"/>
          </a:p>
        </p:txBody>
      </p:sp>
    </p:spTree>
    <p:extLst>
      <p:ext uri="{BB962C8B-B14F-4D97-AF65-F5344CB8AC3E}">
        <p14:creationId xmlns:p14="http://schemas.microsoft.com/office/powerpoint/2010/main" val="3427158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cap="none" dirty="0">
                <a:latin typeface="+mn-lt"/>
              </a:rPr>
              <a:t>No need for an override this year but the  school assessment certainly pushes us closer to an override in the near future.  Realistically sometime in the next 1-3 years Boxborough will be facing an operational override and additionally a possible override for a new fire station.  We will continue to work for you the taxpayer to keep Boxborough affordable for everyone.  </a:t>
            </a:r>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13</a:t>
            </a:fld>
            <a:endParaRPr lang="en-US"/>
          </a:p>
        </p:txBody>
      </p:sp>
    </p:spTree>
    <p:extLst>
      <p:ext uri="{BB962C8B-B14F-4D97-AF65-F5344CB8AC3E}">
        <p14:creationId xmlns:p14="http://schemas.microsoft.com/office/powerpoint/2010/main" val="1228386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14</a:t>
            </a:fld>
            <a:endParaRPr lang="en-US"/>
          </a:p>
        </p:txBody>
      </p:sp>
    </p:spTree>
    <p:extLst>
      <p:ext uri="{BB962C8B-B14F-4D97-AF65-F5344CB8AC3E}">
        <p14:creationId xmlns:p14="http://schemas.microsoft.com/office/powerpoint/2010/main" val="3492279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16</a:t>
            </a:fld>
            <a:endParaRPr lang="en-US"/>
          </a:p>
        </p:txBody>
      </p:sp>
    </p:spTree>
    <p:extLst>
      <p:ext uri="{BB962C8B-B14F-4D97-AF65-F5344CB8AC3E}">
        <p14:creationId xmlns:p14="http://schemas.microsoft.com/office/powerpoint/2010/main" val="1914536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17</a:t>
            </a:fld>
            <a:endParaRPr lang="en-US"/>
          </a:p>
        </p:txBody>
      </p:sp>
    </p:spTree>
    <p:extLst>
      <p:ext uri="{BB962C8B-B14F-4D97-AF65-F5344CB8AC3E}">
        <p14:creationId xmlns:p14="http://schemas.microsoft.com/office/powerpoint/2010/main" val="2957903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has been a 6% decrease in the commercial tax base over the last 10 years.  This  6% was shifted to the residential tax payers.  </a:t>
            </a:r>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19</a:t>
            </a:fld>
            <a:endParaRPr lang="en-US"/>
          </a:p>
        </p:txBody>
      </p:sp>
    </p:spTree>
    <p:extLst>
      <p:ext uri="{BB962C8B-B14F-4D97-AF65-F5344CB8AC3E}">
        <p14:creationId xmlns:p14="http://schemas.microsoft.com/office/powerpoint/2010/main" val="2477996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of reserves  and how we funded</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20</a:t>
            </a:fld>
            <a:endParaRPr lang="en-US"/>
          </a:p>
        </p:txBody>
      </p:sp>
    </p:spTree>
    <p:extLst>
      <p:ext uri="{BB962C8B-B14F-4D97-AF65-F5344CB8AC3E}">
        <p14:creationId xmlns:p14="http://schemas.microsoft.com/office/powerpoint/2010/main" val="27844901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22</a:t>
            </a:fld>
            <a:endParaRPr lang="en-US"/>
          </a:p>
        </p:txBody>
      </p:sp>
    </p:spTree>
    <p:extLst>
      <p:ext uri="{BB962C8B-B14F-4D97-AF65-F5344CB8AC3E}">
        <p14:creationId xmlns:p14="http://schemas.microsoft.com/office/powerpoint/2010/main" val="1441943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Finance Committee is composed of volunteers who are appointed by the Moderator:</a:t>
            </a:r>
          </a:p>
          <a:p>
            <a:endParaRPr lang="en-US" b="1" dirty="0"/>
          </a:p>
          <a:p>
            <a:pPr marL="300266" indent="-300266">
              <a:buFont typeface="Arial" panose="020B0604020202020204" pitchFamily="34" charset="0"/>
              <a:buChar char="•"/>
            </a:pPr>
            <a:r>
              <a:rPr lang="en-US" dirty="0"/>
              <a:t>We represent you, the tax payer and we take that very seriously.  We are </a:t>
            </a:r>
            <a:r>
              <a:rPr lang="en-US" b="1" dirty="0">
                <a:solidFill>
                  <a:srgbClr val="0070C0"/>
                </a:solidFill>
              </a:rPr>
              <a:t>extremely careful </a:t>
            </a:r>
            <a:r>
              <a:rPr lang="en-US" dirty="0"/>
              <a:t>when approving expenditures that impact your tax rate.</a:t>
            </a:r>
          </a:p>
          <a:p>
            <a:pPr marL="300266" indent="-300266">
              <a:buFont typeface="Arial" panose="020B0604020202020204" pitchFamily="34" charset="0"/>
              <a:buChar char="•"/>
            </a:pPr>
            <a:endParaRPr lang="en-US" dirty="0"/>
          </a:p>
          <a:p>
            <a:pPr marL="300266" indent="-300266">
              <a:buFont typeface="Arial" panose="020B0604020202020204" pitchFamily="34" charset="0"/>
              <a:buChar char="•"/>
            </a:pPr>
            <a:r>
              <a:rPr lang="en-US" dirty="0">
                <a:highlight>
                  <a:srgbClr val="FFFF00"/>
                </a:highlight>
              </a:rPr>
              <a:t>And while we may </a:t>
            </a:r>
            <a:r>
              <a:rPr lang="en-US" b="1" dirty="0">
                <a:solidFill>
                  <a:srgbClr val="0070C0"/>
                </a:solidFill>
                <a:highlight>
                  <a:srgbClr val="FFFF00"/>
                </a:highlight>
              </a:rPr>
              <a:t>respectfully disagree </a:t>
            </a:r>
            <a:r>
              <a:rPr lang="en-US" dirty="0">
                <a:highlight>
                  <a:srgbClr val="FFFF00"/>
                </a:highlight>
              </a:rPr>
              <a:t>on various items as a </a:t>
            </a:r>
            <a:r>
              <a:rPr lang="en-US" dirty="0" err="1">
                <a:highlight>
                  <a:srgbClr val="FFFF00"/>
                </a:highlight>
              </a:rPr>
              <a:t>FinCom</a:t>
            </a:r>
            <a:r>
              <a:rPr lang="en-US" dirty="0">
                <a:highlight>
                  <a:srgbClr val="FFFF00"/>
                </a:highlight>
              </a:rPr>
              <a:t>  this enables you to hear both sides of each article so that you can make the most </a:t>
            </a:r>
            <a:r>
              <a:rPr lang="en-US" b="1" dirty="0">
                <a:solidFill>
                  <a:srgbClr val="0070C0"/>
                </a:solidFill>
                <a:highlight>
                  <a:srgbClr val="FFFF00"/>
                </a:highlight>
              </a:rPr>
              <a:t>informed decision </a:t>
            </a:r>
            <a:r>
              <a:rPr lang="en-US" dirty="0">
                <a:highlight>
                  <a:srgbClr val="FFFF00"/>
                </a:highlight>
              </a:rPr>
              <a:t>possible.</a:t>
            </a:r>
          </a:p>
          <a:p>
            <a:pPr marL="300266" indent="-300266">
              <a:buFont typeface="Arial" panose="020B0604020202020204" pitchFamily="34" charset="0"/>
              <a:buChar char="•"/>
            </a:pPr>
            <a:endParaRPr lang="en-US" dirty="0">
              <a:highlight>
                <a:srgbClr val="FFFF00"/>
              </a:highlight>
            </a:endParaRPr>
          </a:p>
          <a:p>
            <a:pPr marL="300266" indent="-300266">
              <a:buFont typeface="Arial" panose="020B0604020202020204" pitchFamily="34" charset="0"/>
              <a:buChar char="•"/>
            </a:pPr>
            <a:r>
              <a:rPr lang="en-US" dirty="0">
                <a:highlight>
                  <a:srgbClr val="FFFF00"/>
                </a:highlight>
              </a:rPr>
              <a:t>This year the </a:t>
            </a:r>
            <a:r>
              <a:rPr lang="en-US" dirty="0" err="1">
                <a:highlight>
                  <a:srgbClr val="FFFF00"/>
                </a:highlight>
              </a:rPr>
              <a:t>Fincom</a:t>
            </a:r>
            <a:r>
              <a:rPr lang="en-US" dirty="0">
                <a:highlight>
                  <a:srgbClr val="FFFF00"/>
                </a:highlight>
              </a:rPr>
              <a:t> worked with TA Mike Johns and the Select Board to create town wide financial policies  that we can use has a guide during the budgeting process.</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2</a:t>
            </a:fld>
            <a:endParaRPr lang="en-US"/>
          </a:p>
        </p:txBody>
      </p:sp>
    </p:spTree>
    <p:extLst>
      <p:ext uri="{BB962C8B-B14F-4D97-AF65-F5344CB8AC3E}">
        <p14:creationId xmlns:p14="http://schemas.microsoft.com/office/powerpoint/2010/main" val="10571304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year window  show on  average  6% increase a year</a:t>
            </a:r>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24</a:t>
            </a:fld>
            <a:endParaRPr lang="en-US"/>
          </a:p>
        </p:txBody>
      </p:sp>
    </p:spTree>
    <p:extLst>
      <p:ext uri="{BB962C8B-B14F-4D97-AF65-F5344CB8AC3E}">
        <p14:creationId xmlns:p14="http://schemas.microsoft.com/office/powerpoint/2010/main" val="3869419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year we strive for a collaborative Budget process.  This year we also worked together to be balance all of the town resources and reserves to </a:t>
            </a:r>
            <a:r>
              <a:rPr lang="en-US" dirty="0" err="1"/>
              <a:t>fnd</a:t>
            </a:r>
            <a:r>
              <a:rPr lang="en-US" dirty="0"/>
              <a:t> the needs and services.  I would like to thank </a:t>
            </a:r>
          </a:p>
          <a:p>
            <a:endParaRPr lang="en-US" dirty="0"/>
          </a:p>
          <a:p>
            <a:pPr marL="240213" indent="-240213">
              <a:buAutoNum type="arabicPeriod"/>
            </a:pPr>
            <a:r>
              <a:rPr lang="en-US" dirty="0"/>
              <a:t>The finance committee for all their time &amp; effort</a:t>
            </a:r>
          </a:p>
          <a:p>
            <a:pPr marL="240213" indent="-240213">
              <a:buFontTx/>
              <a:buAutoNum type="arabicPeriod"/>
            </a:pPr>
            <a:r>
              <a:rPr lang="en-US" dirty="0"/>
              <a:t>Our Town administrator, the Select board,  department heads, chiefs, and town staff for making this years budget process a true collaboration.</a:t>
            </a:r>
          </a:p>
          <a:p>
            <a:pPr marL="240213" indent="-240213">
              <a:buFontTx/>
              <a:buAutoNum type="arabicPeriod"/>
            </a:pPr>
            <a:r>
              <a:rPr lang="en-US" dirty="0"/>
              <a:t>our boss, the Moderator</a:t>
            </a:r>
          </a:p>
          <a:p>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3</a:t>
            </a:fld>
            <a:endParaRPr lang="en-US"/>
          </a:p>
        </p:txBody>
      </p:sp>
    </p:spTree>
    <p:extLst>
      <p:ext uri="{BB962C8B-B14F-4D97-AF65-F5344CB8AC3E}">
        <p14:creationId xmlns:p14="http://schemas.microsoft.com/office/powerpoint/2010/main" val="2167339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dirty="0" err="1"/>
              <a:t>FinCom</a:t>
            </a:r>
            <a:r>
              <a:rPr lang="en-US" dirty="0"/>
              <a:t> has simple budgets goals each year:</a:t>
            </a:r>
          </a:p>
          <a:p>
            <a:endParaRPr lang="en-US" dirty="0"/>
          </a:p>
          <a:p>
            <a:pPr marL="294206" indent="-294206">
              <a:buFont typeface="Arial" panose="020B0604020202020204" pitchFamily="34" charset="0"/>
              <a:buChar char="•"/>
            </a:pPr>
            <a:r>
              <a:rPr lang="en-US" b="1" dirty="0">
                <a:solidFill>
                  <a:srgbClr val="0070C0"/>
                </a:solidFill>
              </a:rPr>
              <a:t>Minimize increases </a:t>
            </a:r>
            <a:r>
              <a:rPr lang="en-US" dirty="0"/>
              <a:t>to the operating budget while provided needed services to the residents. </a:t>
            </a:r>
          </a:p>
          <a:p>
            <a:pPr marL="294206" indent="-294206">
              <a:buFont typeface="Arial" panose="020B0604020202020204" pitchFamily="34" charset="0"/>
              <a:buChar char="•"/>
            </a:pPr>
            <a:endParaRPr lang="en-US" dirty="0"/>
          </a:p>
          <a:p>
            <a:pPr marL="294206" indent="-294206">
              <a:buFont typeface="Arial" panose="020B0604020202020204" pitchFamily="34" charset="0"/>
              <a:buChar char="•"/>
            </a:pPr>
            <a:r>
              <a:rPr lang="en-US" b="1" dirty="0">
                <a:solidFill>
                  <a:srgbClr val="0070C0"/>
                </a:solidFill>
              </a:rPr>
              <a:t>Manage </a:t>
            </a:r>
            <a:r>
              <a:rPr lang="en-US" dirty="0"/>
              <a:t>the operating budget – no automatic increases, looked at historic data as we move forward</a:t>
            </a:r>
          </a:p>
          <a:p>
            <a:pPr marL="294206" indent="-294206">
              <a:buFont typeface="Arial" panose="020B0604020202020204" pitchFamily="34" charset="0"/>
              <a:buChar char="•"/>
            </a:pPr>
            <a:endParaRPr lang="en-US" dirty="0"/>
          </a:p>
          <a:p>
            <a:pPr marL="294206" indent="-294206">
              <a:buFont typeface="Arial" panose="020B0604020202020204" pitchFamily="34" charset="0"/>
              <a:buChar char="•"/>
            </a:pPr>
            <a:r>
              <a:rPr lang="en-US" b="1" dirty="0">
                <a:solidFill>
                  <a:srgbClr val="0070C0"/>
                </a:solidFill>
              </a:rPr>
              <a:t>Proposed increased services are sperate </a:t>
            </a:r>
            <a:r>
              <a:rPr lang="en-US" dirty="0"/>
              <a:t> warrant articles, not in article 5.</a:t>
            </a:r>
          </a:p>
          <a:p>
            <a:pPr marL="294206" indent="-294206">
              <a:buFont typeface="Arial" panose="020B0604020202020204" pitchFamily="34" charset="0"/>
              <a:buChar char="•"/>
            </a:pPr>
            <a:endParaRPr lang="en-US" dirty="0"/>
          </a:p>
          <a:p>
            <a:pPr marL="294206" indent="-294206">
              <a:buFont typeface="Arial" panose="020B0604020202020204" pitchFamily="34" charset="0"/>
              <a:buChar char="•"/>
            </a:pPr>
            <a:r>
              <a:rPr lang="en-US" b="1" dirty="0">
                <a:solidFill>
                  <a:srgbClr val="0070C0"/>
                </a:solidFill>
              </a:rPr>
              <a:t>Manage long-term </a:t>
            </a:r>
            <a:r>
              <a:rPr lang="en-US" dirty="0"/>
              <a:t>debt via capital planning process.  This year the </a:t>
            </a:r>
            <a:r>
              <a:rPr lang="en-US" dirty="0" err="1"/>
              <a:t>Fincom</a:t>
            </a:r>
            <a:r>
              <a:rPr lang="en-US" dirty="0"/>
              <a:t> and select board worked </a:t>
            </a:r>
            <a:r>
              <a:rPr lang="en-US" dirty="0" err="1"/>
              <a:t>togther</a:t>
            </a:r>
            <a:r>
              <a:rPr lang="en-US" dirty="0"/>
              <a:t> to stand up a capital committee.  This committee will in collaboration with the TA and their staff to manage our long term debt and future capital needs. </a:t>
            </a:r>
          </a:p>
          <a:p>
            <a:pPr marL="294206" indent="-294206">
              <a:buFont typeface="Arial" panose="020B0604020202020204" pitchFamily="34" charset="0"/>
              <a:buChar char="•"/>
            </a:pPr>
            <a:endParaRPr lang="en-US" dirty="0"/>
          </a:p>
          <a:p>
            <a:pPr marL="294206" indent="-294206">
              <a:buFont typeface="Arial" panose="020B0604020202020204" pitchFamily="34" charset="0"/>
              <a:buChar char="•"/>
            </a:pPr>
            <a:r>
              <a:rPr lang="en-US" dirty="0"/>
              <a:t>Address unfunded </a:t>
            </a:r>
            <a:r>
              <a:rPr lang="en-US" b="1" dirty="0">
                <a:solidFill>
                  <a:srgbClr val="0070C0"/>
                </a:solidFill>
              </a:rPr>
              <a:t>retiree benefits (OPEB)</a:t>
            </a:r>
          </a:p>
          <a:p>
            <a:pPr marL="294206" indent="-294206">
              <a:buFont typeface="Arial" panose="020B0604020202020204" pitchFamily="34" charset="0"/>
              <a:buChar char="•"/>
            </a:pPr>
            <a:endParaRPr lang="en-US" b="1" dirty="0">
              <a:solidFill>
                <a:srgbClr val="0070C0"/>
              </a:solidFill>
            </a:endParaRPr>
          </a:p>
          <a:p>
            <a:pPr marL="294206" indent="-294206">
              <a:buFont typeface="Arial" panose="020B0604020202020204" pitchFamily="34" charset="0"/>
              <a:buChar char="•"/>
            </a:pPr>
            <a:r>
              <a:rPr lang="en-US" b="1" dirty="0">
                <a:solidFill>
                  <a:srgbClr val="0070C0"/>
                </a:solidFill>
              </a:rPr>
              <a:t>Managed our Reserve using it </a:t>
            </a:r>
            <a:r>
              <a:rPr lang="en-US" b="1" dirty="0" err="1">
                <a:solidFill>
                  <a:srgbClr val="0070C0"/>
                </a:solidFill>
              </a:rPr>
              <a:t>stratiacally</a:t>
            </a:r>
            <a:r>
              <a:rPr lang="en-US" b="1" dirty="0">
                <a:solidFill>
                  <a:srgbClr val="0070C0"/>
                </a:solidFill>
              </a:rPr>
              <a:t> to offset items throughout the warrant.</a:t>
            </a:r>
          </a:p>
          <a:p>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4</a:t>
            </a:fld>
            <a:endParaRPr lang="en-US"/>
          </a:p>
        </p:txBody>
      </p:sp>
    </p:spTree>
    <p:extLst>
      <p:ext uri="{BB962C8B-B14F-4D97-AF65-F5344CB8AC3E}">
        <p14:creationId xmlns:p14="http://schemas.microsoft.com/office/powerpoint/2010/main" val="2073425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FY 25 has been a budgeting challenge.  But the </a:t>
            </a:r>
            <a:r>
              <a:rPr lang="en-US" dirty="0" err="1"/>
              <a:t>finacom</a:t>
            </a:r>
            <a:r>
              <a:rPr lang="en-US" dirty="0"/>
              <a:t> has  been able  to use our reserves to help offset the effect of unanticipated </a:t>
            </a:r>
            <a:r>
              <a:rPr lang="en-US" dirty="0" err="1"/>
              <a:t>histocally</a:t>
            </a:r>
            <a:r>
              <a:rPr lang="en-US" dirty="0"/>
              <a:t> high increase in our school assessment. </a:t>
            </a:r>
          </a:p>
          <a:p>
            <a:endParaRPr lang="en-US" dirty="0"/>
          </a:p>
          <a:p>
            <a:r>
              <a:rPr lang="en-US" dirty="0"/>
              <a:t>The </a:t>
            </a:r>
            <a:r>
              <a:rPr lang="en-US" dirty="0" err="1"/>
              <a:t>fincom</a:t>
            </a:r>
            <a:r>
              <a:rPr lang="en-US" dirty="0"/>
              <a:t> spent a great deal of time  understanding  how our decisions would effect the towns financial  needs.  Including next years operating budget,  a new fire station, dealing water concerns and potentially a renovation of the police department just to name a few.   </a:t>
            </a:r>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5</a:t>
            </a:fld>
            <a:endParaRPr lang="en-US"/>
          </a:p>
        </p:txBody>
      </p:sp>
    </p:spTree>
    <p:extLst>
      <p:ext uri="{BB962C8B-B14F-4D97-AF65-F5344CB8AC3E}">
        <p14:creationId xmlns:p14="http://schemas.microsoft.com/office/powerpoint/2010/main" val="800007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will  hear a lot about the Tax Levy  and overrides.  </a:t>
            </a:r>
          </a:p>
          <a:p>
            <a:endParaRPr lang="en-US" dirty="0"/>
          </a:p>
          <a:p>
            <a:r>
              <a:rPr lang="en-US" dirty="0"/>
              <a:t>Levy– the amount a community raises through property taxes</a:t>
            </a:r>
          </a:p>
          <a:p>
            <a:endParaRPr lang="en-US" dirty="0"/>
          </a:p>
          <a:p>
            <a:r>
              <a:rPr lang="en-US" dirty="0"/>
              <a:t>Levy limit –is the limit to the amount of taxes we can raise based  on Prop 2.5 plus new growth  over the last 5 years that amount as been 5%</a:t>
            </a:r>
          </a:p>
          <a:p>
            <a:endParaRPr lang="en-US" dirty="0"/>
          </a:p>
          <a:p>
            <a:r>
              <a:rPr lang="en-US" dirty="0"/>
              <a:t>An override vote is put forward so the town can raise taxes beyond the levy limit or prop 2.5%</a:t>
            </a:r>
          </a:p>
          <a:p>
            <a:endParaRPr lang="en-US" dirty="0"/>
          </a:p>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6</a:t>
            </a:fld>
            <a:endParaRPr lang="en-US"/>
          </a:p>
        </p:txBody>
      </p:sp>
    </p:spTree>
    <p:extLst>
      <p:ext uri="{BB962C8B-B14F-4D97-AF65-F5344CB8AC3E}">
        <p14:creationId xmlns:p14="http://schemas.microsoft.com/office/powerpoint/2010/main" val="1208416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exception Fy23 when the enclave came online.  The towns has been limited to an average new growth of about $300K  or 3% a year</a:t>
            </a:r>
          </a:p>
          <a:p>
            <a:endParaRPr lang="en-US" dirty="0"/>
          </a:p>
          <a:p>
            <a:r>
              <a:rPr lang="en-US" dirty="0"/>
              <a:t>Our Commercial tax base is down 6% over the last 10 years</a:t>
            </a:r>
          </a:p>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7</a:t>
            </a:fld>
            <a:endParaRPr lang="en-US"/>
          </a:p>
        </p:txBody>
      </p:sp>
    </p:spTree>
    <p:extLst>
      <p:ext uri="{BB962C8B-B14F-4D97-AF65-F5344CB8AC3E}">
        <p14:creationId xmlns:p14="http://schemas.microsoft.com/office/powerpoint/2010/main" val="223671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conservative, careful and thoughtful budgeting over the last 10 years the town has been able to tax under our tax  levy limit.  Our average tax increase in the last 3 fiscal years has been 6%.  This year the average tax increase will be 9.4%.   And the  district as already indicated another significate increase for FY26.</a:t>
            </a:r>
          </a:p>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31127439-FF73-4E6E-B202-B486FC46258F}" type="slidenum">
              <a:rPr lang="en-US" smtClean="0"/>
              <a:t>8</a:t>
            </a:fld>
            <a:endParaRPr lang="en-US"/>
          </a:p>
        </p:txBody>
      </p:sp>
    </p:spTree>
    <p:extLst>
      <p:ext uri="{BB962C8B-B14F-4D97-AF65-F5344CB8AC3E}">
        <p14:creationId xmlns:p14="http://schemas.microsoft.com/office/powerpoint/2010/main" val="976368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noted in this slide we are using all of the towns resources to carefully balance all the items in the warrant this year. The funding of article and the budget this year as been done very purposefully to leave the town in as good a position as possible going into next year.   In order to limit or avoid an override next year.</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31127439-FF73-4E6E-B202-B486FC46258F}" type="slidenum">
              <a:rPr lang="en-US" smtClean="0"/>
              <a:t>9</a:t>
            </a:fld>
            <a:endParaRPr lang="en-US"/>
          </a:p>
        </p:txBody>
      </p:sp>
    </p:spTree>
    <p:extLst>
      <p:ext uri="{BB962C8B-B14F-4D97-AF65-F5344CB8AC3E}">
        <p14:creationId xmlns:p14="http://schemas.microsoft.com/office/powerpoint/2010/main" val="299746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a:prstGeom prst="rect">
            <a:avLst/>
          </a:prstGeo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a:prstGeom prst="rect">
            <a:avLst/>
          </a:prstGeo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DA8081-C637-4259-86DB-B39330C94C92}" type="datetime1">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BB3A3-26C5-454A-A08F-43B7601FB15E}"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5169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22960" y="1845734"/>
            <a:ext cx="7543800" cy="4023360"/>
          </a:xfrm>
          <a:prstGeom prst="rect">
            <a:avLst/>
          </a:prstGeo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236256-3732-4319-8A6E-6B7EE15B92D9}" type="datetime1">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2041744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a:prstGeom prst="rect">
            <a:avLst/>
          </a:prstGeo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A607D5-F8AE-46F2-913C-F5D81908C608}" type="datetime1">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3605765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Rectangle 1"/>
          <p:cNvSpPr/>
          <p:nvPr userDrawn="1"/>
        </p:nvSpPr>
        <p:spPr>
          <a:xfrm>
            <a:off x="2382" y="6400800"/>
            <a:ext cx="9141619"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3384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0656EF-A63B-4C80-B7C8-CA1E3C2B6198}" type="datetime1">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69428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a:prstGeom prst="rect">
            <a:avLst/>
          </a:prstGeo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a:prstGeom prst="rect">
            <a:avLst/>
          </a:prstGeo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1EBB67-9657-412C-BBA7-D822415C849E}" type="datetime1">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BB3A3-26C5-454A-A08F-43B7601FB15E}"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182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845734"/>
            <a:ext cx="3703320" cy="402336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690C0D-508B-4E4D-83DC-B966B92C6669}" type="datetime1">
              <a:rPr lang="en-US" smtClean="0"/>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3355849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a:prstGeom prst="rect">
            <a:avLst/>
          </a:prstGeo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22960" y="2582334"/>
            <a:ext cx="3703320" cy="337820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a:prstGeom prst="rect">
            <a:avLst/>
          </a:prstGeo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63440" y="2582334"/>
            <a:ext cx="3703320" cy="337820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B6C692-24F8-43F2-8235-F2D0CE3786DC}" type="datetime1">
              <a:rPr lang="en-US" smtClean="0"/>
              <a:t>5/13/2024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600186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C42178-5B72-4704-94E2-0628F8CD8653}" type="datetime1">
              <a:rPr lang="en-US" smtClean="0"/>
              <a:t>5/13/2024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4196859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1FA55FA-8D0C-4808-9A2C-C5AB0D5DC6DD}" type="datetime1">
              <a:rPr lang="en-US" smtClean="0"/>
              <a:t>5/13/2024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1818277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a:prstGeom prst="rect">
            <a:avLst/>
          </a:prstGeo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a:prstGeom prst="rect">
            <a:avLst/>
          </a:prstGeo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0909E16-D76A-469D-A9AF-BB36B1973D68}" type="datetime1">
              <a:rPr lang="en-US" smtClean="0"/>
              <a:t>5/13/2024</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7BB3A3-26C5-454A-A08F-43B7601FB15E}" type="slidenum">
              <a:rPr lang="en-US" smtClean="0"/>
              <a:t>‹#›</a:t>
            </a:fld>
            <a:endParaRPr lang="en-US"/>
          </a:p>
        </p:txBody>
      </p:sp>
    </p:spTree>
    <p:extLst>
      <p:ext uri="{BB962C8B-B14F-4D97-AF65-F5344CB8AC3E}">
        <p14:creationId xmlns:p14="http://schemas.microsoft.com/office/powerpoint/2010/main" val="12829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a:prstGeom prst="rect">
            <a:avLst/>
          </a:prstGeo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prstGeom prst="rect">
            <a:avLst/>
          </a:prstGeo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4948" cy="594360"/>
          </a:xfrm>
          <a:prstGeom prst="rect">
            <a:avLst/>
          </a:prstGeo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05D45409-2B0E-4977-885F-ED4DFFAD68A7}" type="datetime1">
              <a:rPr lang="en-US" smtClean="0"/>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BB3A3-26C5-454A-A08F-43B7601FB15E}" type="slidenum">
              <a:rPr lang="en-US" smtClean="0"/>
              <a:t>‹#›</a:t>
            </a:fld>
            <a:endParaRPr lang="en-US"/>
          </a:p>
        </p:txBody>
      </p:sp>
    </p:spTree>
    <p:extLst>
      <p:ext uri="{BB962C8B-B14F-4D97-AF65-F5344CB8AC3E}">
        <p14:creationId xmlns:p14="http://schemas.microsoft.com/office/powerpoint/2010/main" val="52650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FFFFFF"/>
                </a:solidFill>
              </a:defRPr>
            </a:lvl1pPr>
          </a:lstStyle>
          <a:p>
            <a:fld id="{37789432-80E3-4D3D-B596-F9239CF51BC0}" type="datetime1">
              <a:rPr lang="en-US" smtClean="0"/>
              <a:t>5/13/2024</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FFFFFF"/>
                </a:solidFill>
              </a:defRPr>
            </a:lvl1pPr>
          </a:lstStyle>
          <a:p>
            <a:fld id="{5B7BB3A3-26C5-454A-A08F-43B7601FB15E}" type="slidenum">
              <a:rPr lang="en-US" smtClean="0"/>
              <a:t>‹#›</a:t>
            </a:fld>
            <a:endParaRPr lang="en-US"/>
          </a:p>
        </p:txBody>
      </p:sp>
      <p:cxnSp>
        <p:nvCxnSpPr>
          <p:cNvPr id="10" name="Straight Connector 9"/>
          <p:cNvCxnSpPr/>
          <p:nvPr/>
        </p:nvCxnSpPr>
        <p:spPr>
          <a:xfrm>
            <a:off x="304800" y="609600"/>
            <a:ext cx="83820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023642"/>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hf hdr="0" ft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xlsx"/></Relationships>
</file>

<file path=ppt/slides/_rels/slide18.xml.rels><?xml version="1.0" encoding="UTF-8" standalone="yes"?>
<Relationships xmlns="http://schemas.openxmlformats.org/package/2006/relationships"><Relationship Id="rId2" Type="http://schemas.openxmlformats.org/officeDocument/2006/relationships/hyperlink" Target="https://dlsgateway.dor.state.ma.us/gateway/"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hyperlink" Target="https://dlsgateway.dor.state.ma.us/gateway/"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lsgateway.dor.state.ma.us/gateway/"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hyperlink" Target="https://dlsgateway.dor.state.ma.us/gateway/" TargetMode="Externa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Finance Committee</a:t>
            </a:r>
          </a:p>
        </p:txBody>
      </p:sp>
      <p:sp>
        <p:nvSpPr>
          <p:cNvPr id="3" name="Subtitle 2"/>
          <p:cNvSpPr>
            <a:spLocks noGrp="1"/>
          </p:cNvSpPr>
          <p:nvPr>
            <p:ph type="subTitle" idx="1"/>
          </p:nvPr>
        </p:nvSpPr>
        <p:spPr/>
        <p:txBody>
          <a:bodyPr/>
          <a:lstStyle/>
          <a:p>
            <a:r>
              <a:rPr lang="en-US" dirty="0"/>
              <a:t>Annual Town Meeting Report – 2024</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920" y="1524000"/>
            <a:ext cx="1752600" cy="1771952"/>
          </a:xfrm>
          <a:prstGeom prst="rect">
            <a:avLst/>
          </a:prstGeom>
        </p:spPr>
      </p:pic>
    </p:spTree>
    <p:extLst>
      <p:ext uri="{BB962C8B-B14F-4D97-AF65-F5344CB8AC3E}">
        <p14:creationId xmlns:p14="http://schemas.microsoft.com/office/powerpoint/2010/main" val="688184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C7F77-5BC4-E577-78D2-9EE5F12DBB1A}"/>
              </a:ext>
            </a:extLst>
          </p:cNvPr>
          <p:cNvSpPr>
            <a:spLocks noGrp="1"/>
          </p:cNvSpPr>
          <p:nvPr>
            <p:ph type="title"/>
          </p:nvPr>
        </p:nvSpPr>
        <p:spPr>
          <a:xfrm>
            <a:off x="902216" y="54309"/>
            <a:ext cx="7543800" cy="551596"/>
          </a:xfrm>
        </p:spPr>
        <p:txBody>
          <a:bodyPr/>
          <a:lstStyle/>
          <a:p>
            <a:r>
              <a:rPr lang="en-US" dirty="0"/>
              <a:t>Operating Budget FY25 vs FY24</a:t>
            </a:r>
          </a:p>
        </p:txBody>
      </p:sp>
      <p:sp>
        <p:nvSpPr>
          <p:cNvPr id="3" name="Slide Number Placeholder 2">
            <a:extLst>
              <a:ext uri="{FF2B5EF4-FFF2-40B4-BE49-F238E27FC236}">
                <a16:creationId xmlns:a16="http://schemas.microsoft.com/office/drawing/2014/main" id="{D1FF7052-02D3-B259-6F7C-AB332191F5DD}"/>
              </a:ext>
            </a:extLst>
          </p:cNvPr>
          <p:cNvSpPr>
            <a:spLocks noGrp="1"/>
          </p:cNvSpPr>
          <p:nvPr>
            <p:ph type="sldNum" sz="quarter" idx="12"/>
          </p:nvPr>
        </p:nvSpPr>
        <p:spPr/>
        <p:txBody>
          <a:bodyPr/>
          <a:lstStyle/>
          <a:p>
            <a:fld id="{5B7BB3A3-26C5-454A-A08F-43B7601FB15E}" type="slidenum">
              <a:rPr lang="en-US" smtClean="0"/>
              <a:t>10</a:t>
            </a:fld>
            <a:endParaRPr lang="en-US"/>
          </a:p>
        </p:txBody>
      </p:sp>
      <p:sp>
        <p:nvSpPr>
          <p:cNvPr id="5" name="TextBox 4">
            <a:extLst>
              <a:ext uri="{FF2B5EF4-FFF2-40B4-BE49-F238E27FC236}">
                <a16:creationId xmlns:a16="http://schemas.microsoft.com/office/drawing/2014/main" id="{19B30BC6-796F-AE6B-4976-27C1DDE5C376}"/>
              </a:ext>
            </a:extLst>
          </p:cNvPr>
          <p:cNvSpPr txBox="1"/>
          <p:nvPr/>
        </p:nvSpPr>
        <p:spPr>
          <a:xfrm>
            <a:off x="457200" y="838200"/>
            <a:ext cx="8229600" cy="523220"/>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US" sz="28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Operating Budget increases 7.87%</a:t>
            </a:r>
          </a:p>
        </p:txBody>
      </p:sp>
      <p:graphicFrame>
        <p:nvGraphicFramePr>
          <p:cNvPr id="6" name="Table 5">
            <a:extLst>
              <a:ext uri="{FF2B5EF4-FFF2-40B4-BE49-F238E27FC236}">
                <a16:creationId xmlns:a16="http://schemas.microsoft.com/office/drawing/2014/main" id="{A4A3BE58-BA07-DBC9-44BE-C097EC3A346A}"/>
              </a:ext>
            </a:extLst>
          </p:cNvPr>
          <p:cNvGraphicFramePr>
            <a:graphicFrameLocks noGrp="1"/>
          </p:cNvGraphicFramePr>
          <p:nvPr>
            <p:extLst>
              <p:ext uri="{D42A27DB-BD31-4B8C-83A1-F6EECF244321}">
                <p14:modId xmlns:p14="http://schemas.microsoft.com/office/powerpoint/2010/main" val="623660696"/>
              </p:ext>
            </p:extLst>
          </p:nvPr>
        </p:nvGraphicFramePr>
        <p:xfrm>
          <a:off x="457200" y="2362200"/>
          <a:ext cx="7315200" cy="2768600"/>
        </p:xfrm>
        <a:graphic>
          <a:graphicData uri="http://schemas.openxmlformats.org/drawingml/2006/table">
            <a:tbl>
              <a:tblPr>
                <a:tableStyleId>{5C22544A-7EE6-4342-B048-85BDC9FD1C3A}</a:tableStyleId>
              </a:tblPr>
              <a:tblGrid>
                <a:gridCol w="2454765">
                  <a:extLst>
                    <a:ext uri="{9D8B030D-6E8A-4147-A177-3AD203B41FA5}">
                      <a16:colId xmlns:a16="http://schemas.microsoft.com/office/drawing/2014/main" val="2898305883"/>
                    </a:ext>
                  </a:extLst>
                </a:gridCol>
                <a:gridCol w="1620145">
                  <a:extLst>
                    <a:ext uri="{9D8B030D-6E8A-4147-A177-3AD203B41FA5}">
                      <a16:colId xmlns:a16="http://schemas.microsoft.com/office/drawing/2014/main" val="1855517955"/>
                    </a:ext>
                  </a:extLst>
                </a:gridCol>
                <a:gridCol w="1620145">
                  <a:extLst>
                    <a:ext uri="{9D8B030D-6E8A-4147-A177-3AD203B41FA5}">
                      <a16:colId xmlns:a16="http://schemas.microsoft.com/office/drawing/2014/main" val="4100798699"/>
                    </a:ext>
                  </a:extLst>
                </a:gridCol>
                <a:gridCol w="1620145">
                  <a:extLst>
                    <a:ext uri="{9D8B030D-6E8A-4147-A177-3AD203B41FA5}">
                      <a16:colId xmlns:a16="http://schemas.microsoft.com/office/drawing/2014/main" val="3933151669"/>
                    </a:ext>
                  </a:extLst>
                </a:gridCol>
              </a:tblGrid>
              <a:tr h="476250">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FY25</a:t>
                      </a:r>
                    </a:p>
                    <a:p>
                      <a:pPr algn="l" fontAlgn="b"/>
                      <a:endParaRPr lang="en-US" sz="1800" b="0" i="0" u="none" strike="noStrike" dirty="0">
                        <a:solidFill>
                          <a:srgbClr val="000000"/>
                        </a:solidFill>
                        <a:effectLst/>
                        <a:latin typeface="Calibri" panose="020F0502020204030204" pitchFamily="34" charset="0"/>
                      </a:endParaRPr>
                    </a:p>
                    <a:p>
                      <a:pPr algn="l" fontAlgn="b"/>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FY24</a:t>
                      </a:r>
                    </a:p>
                    <a:p>
                      <a:pPr algn="l" fontAlgn="b"/>
                      <a:endParaRPr lang="en-US" sz="1800" b="0" i="0" u="none" strike="noStrike" dirty="0">
                        <a:solidFill>
                          <a:srgbClr val="000000"/>
                        </a:solidFill>
                        <a:effectLst/>
                        <a:latin typeface="Calibri" panose="020F0502020204030204" pitchFamily="34" charset="0"/>
                      </a:endParaRPr>
                    </a:p>
                    <a:p>
                      <a:pPr algn="l" fontAlgn="b"/>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Change %</a:t>
                      </a:r>
                    </a:p>
                    <a:p>
                      <a:pPr algn="l" fontAlgn="b"/>
                      <a:endParaRPr lang="en-US" sz="1800" b="0" i="0" u="none" strike="noStrike" dirty="0">
                        <a:solidFill>
                          <a:srgbClr val="000000"/>
                        </a:solidFill>
                        <a:effectLst/>
                        <a:latin typeface="Calibri" panose="020F0502020204030204" pitchFamily="34" charset="0"/>
                      </a:endParaRPr>
                    </a:p>
                    <a:p>
                      <a:pPr algn="l" fontAlgn="b"/>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44693890"/>
                  </a:ext>
                </a:extLst>
              </a:tr>
              <a:tr h="476250">
                <a:tc>
                  <a:txBody>
                    <a:bodyPr/>
                    <a:lstStyle/>
                    <a:p>
                      <a:pPr algn="l" fontAlgn="b"/>
                      <a:r>
                        <a:rPr lang="en-US" sz="1800" u="none" strike="noStrike" dirty="0">
                          <a:effectLst/>
                        </a:rPr>
                        <a:t>Town (non ABRSD)</a:t>
                      </a:r>
                    </a:p>
                    <a:p>
                      <a:pPr algn="l" fontAlgn="b"/>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$12,036,389 </a:t>
                      </a:r>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$12,009,110 </a:t>
                      </a:r>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r" fontAlgn="b"/>
                      <a:r>
                        <a:rPr lang="en-US" sz="1800" u="none" strike="noStrike">
                          <a:effectLst/>
                        </a:rPr>
                        <a:t>0.23%</a:t>
                      </a:r>
                      <a:endParaRPr lang="en-US" sz="1800" b="0" i="0" u="none" strike="noStrike">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022770255"/>
                  </a:ext>
                </a:extLst>
              </a:tr>
              <a:tr h="476250">
                <a:tc>
                  <a:txBody>
                    <a:bodyPr/>
                    <a:lstStyle/>
                    <a:p>
                      <a:pPr algn="l" fontAlgn="b"/>
                      <a:r>
                        <a:rPr lang="en-US" sz="1800" u="none" strike="noStrike" dirty="0">
                          <a:effectLst/>
                        </a:rPr>
                        <a:t>AB Regional School (ABRSD)</a:t>
                      </a:r>
                    </a:p>
                    <a:p>
                      <a:pPr algn="l" fontAlgn="b"/>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$15,960,274 </a:t>
                      </a:r>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$13,944,299 </a:t>
                      </a:r>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r" fontAlgn="b"/>
                      <a:r>
                        <a:rPr lang="en-US" sz="1800" u="none" strike="noStrike" dirty="0">
                          <a:effectLst/>
                        </a:rPr>
                        <a:t>14.46%</a:t>
                      </a:r>
                      <a:endParaRPr lang="en-US" sz="1800" b="0" i="0" u="none" strike="noStrike" dirty="0">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928141018"/>
                  </a:ext>
                </a:extLst>
              </a:tr>
              <a:tr h="476250">
                <a:tc>
                  <a:txBody>
                    <a:bodyPr/>
                    <a:lstStyle/>
                    <a:p>
                      <a:pPr algn="l" fontAlgn="b"/>
                      <a:r>
                        <a:rPr lang="en-US" sz="1800" u="none" strike="noStrike" dirty="0">
                          <a:effectLst/>
                        </a:rPr>
                        <a:t>Total Operating Budget</a:t>
                      </a:r>
                    </a:p>
                    <a:p>
                      <a:pPr algn="l" fontAlgn="b"/>
                      <a:endParaRPr lang="en-US" sz="1800" b="0"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$27,996,663 </a:t>
                      </a:r>
                      <a:endParaRPr lang="en-US" sz="1800" b="1" i="0" u="none" strike="noStrike" dirty="0">
                        <a:solidFill>
                          <a:srgbClr val="000000"/>
                        </a:solidFill>
                        <a:effectLst/>
                        <a:latin typeface="Calibri" panose="020F0502020204030204" pitchFamily="34" charset="0"/>
                      </a:endParaRPr>
                    </a:p>
                  </a:txBody>
                  <a:tcPr marL="6350" marR="6350" marT="6350" marB="0"/>
                </a:tc>
                <a:tc>
                  <a:txBody>
                    <a:bodyPr/>
                    <a:lstStyle/>
                    <a:p>
                      <a:pPr algn="l" fontAlgn="b"/>
                      <a:r>
                        <a:rPr lang="en-US" sz="1800" u="none" strike="noStrike" dirty="0">
                          <a:effectLst/>
                        </a:rPr>
                        <a:t> $25,953,409 </a:t>
                      </a:r>
                      <a:endParaRPr lang="en-US" sz="1800" b="1" i="0" u="none" strike="noStrike" dirty="0">
                        <a:solidFill>
                          <a:srgbClr val="000000"/>
                        </a:solidFill>
                        <a:effectLst/>
                        <a:latin typeface="Calibri" panose="020F0502020204030204" pitchFamily="34" charset="0"/>
                      </a:endParaRPr>
                    </a:p>
                  </a:txBody>
                  <a:tcPr marL="6350" marR="6350" marT="6350" marB="0"/>
                </a:tc>
                <a:tc>
                  <a:txBody>
                    <a:bodyPr/>
                    <a:lstStyle/>
                    <a:p>
                      <a:pPr algn="r" fontAlgn="b"/>
                      <a:r>
                        <a:rPr lang="en-US" sz="1800" u="none" strike="noStrike" dirty="0">
                          <a:effectLst/>
                        </a:rPr>
                        <a:t>7.87%</a:t>
                      </a:r>
                      <a:endParaRPr lang="en-US" sz="1800" b="0" i="0" u="none" strike="noStrike" dirty="0">
                        <a:solidFill>
                          <a:srgbClr val="000000"/>
                        </a:solidFill>
                        <a:effectLst/>
                        <a:latin typeface="Calibri" panose="020F0502020204030204" pitchFamily="34" charset="0"/>
                      </a:endParaRPr>
                    </a:p>
                  </a:txBody>
                  <a:tcPr marL="6350" marR="6350" marT="6350" marB="0"/>
                </a:tc>
                <a:extLst>
                  <a:ext uri="{0D108BD9-81ED-4DB2-BD59-A6C34878D82A}">
                    <a16:rowId xmlns:a16="http://schemas.microsoft.com/office/drawing/2014/main" val="1816747522"/>
                  </a:ext>
                </a:extLst>
              </a:tr>
            </a:tbl>
          </a:graphicData>
        </a:graphic>
      </p:graphicFrame>
    </p:spTree>
    <p:extLst>
      <p:ext uri="{BB962C8B-B14F-4D97-AF65-F5344CB8AC3E}">
        <p14:creationId xmlns:p14="http://schemas.microsoft.com/office/powerpoint/2010/main" val="3153552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C7F77-5BC4-E577-78D2-9EE5F12DBB1A}"/>
              </a:ext>
            </a:extLst>
          </p:cNvPr>
          <p:cNvSpPr>
            <a:spLocks noGrp="1"/>
          </p:cNvSpPr>
          <p:nvPr>
            <p:ph type="title"/>
          </p:nvPr>
        </p:nvSpPr>
        <p:spPr>
          <a:xfrm>
            <a:off x="902216" y="54309"/>
            <a:ext cx="7543800" cy="551596"/>
          </a:xfrm>
        </p:spPr>
        <p:txBody>
          <a:bodyPr/>
          <a:lstStyle/>
          <a:p>
            <a:r>
              <a:rPr lang="en-US" dirty="0"/>
              <a:t>FY 25 Operating Budget Drivers -Town</a:t>
            </a:r>
          </a:p>
        </p:txBody>
      </p:sp>
      <p:sp>
        <p:nvSpPr>
          <p:cNvPr id="3" name="Slide Number Placeholder 2">
            <a:extLst>
              <a:ext uri="{FF2B5EF4-FFF2-40B4-BE49-F238E27FC236}">
                <a16:creationId xmlns:a16="http://schemas.microsoft.com/office/drawing/2014/main" id="{D1FF7052-02D3-B259-6F7C-AB332191F5DD}"/>
              </a:ext>
            </a:extLst>
          </p:cNvPr>
          <p:cNvSpPr>
            <a:spLocks noGrp="1"/>
          </p:cNvSpPr>
          <p:nvPr>
            <p:ph type="sldNum" sz="quarter" idx="12"/>
          </p:nvPr>
        </p:nvSpPr>
        <p:spPr/>
        <p:txBody>
          <a:bodyPr/>
          <a:lstStyle/>
          <a:p>
            <a:fld id="{5B7BB3A3-26C5-454A-A08F-43B7601FB15E}" type="slidenum">
              <a:rPr lang="en-US" smtClean="0"/>
              <a:t>11</a:t>
            </a:fld>
            <a:endParaRPr lang="en-US"/>
          </a:p>
        </p:txBody>
      </p:sp>
      <p:sp>
        <p:nvSpPr>
          <p:cNvPr id="5" name="TextBox 4">
            <a:extLst>
              <a:ext uri="{FF2B5EF4-FFF2-40B4-BE49-F238E27FC236}">
                <a16:creationId xmlns:a16="http://schemas.microsoft.com/office/drawing/2014/main" id="{19B30BC6-796F-AE6B-4976-27C1DDE5C376}"/>
              </a:ext>
            </a:extLst>
          </p:cNvPr>
          <p:cNvSpPr txBox="1"/>
          <p:nvPr/>
        </p:nvSpPr>
        <p:spPr>
          <a:xfrm>
            <a:off x="457200" y="838200"/>
            <a:ext cx="8229600" cy="4447371"/>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US" sz="28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 Town (non ABRSD) Budget increased by ONLY  0.23%.  </a:t>
            </a:r>
          </a:p>
          <a:p>
            <a:pPr marL="742950" lvl="1" indent="-285750">
              <a:spcBef>
                <a:spcPts val="600"/>
              </a:spcBef>
              <a:buFont typeface="Arial" panose="020B0604020202020204" pitchFamily="34" charset="0"/>
              <a:buChar char="•"/>
            </a:pP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R</a:t>
            </a: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eductions in long term debt payments ($300,000)</a:t>
            </a:r>
          </a:p>
          <a:p>
            <a:pPr marL="742950" lvl="1" indent="-285750">
              <a:spcBef>
                <a:spcPts val="600"/>
              </a:spcBef>
              <a:buFont typeface="Arial" panose="020B0604020202020204" pitchFamily="34" charset="0"/>
              <a:buChar char="•"/>
            </a:pP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Regionalization of Dispatch	($400,000+)</a:t>
            </a:r>
            <a:endParaRPr lang="en-US" sz="2400" dirty="0">
              <a:solidFill>
                <a:schemeClr val="tx2"/>
              </a:solidFill>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spcBef>
                <a:spcPts val="600"/>
              </a:spcBef>
              <a:buFont typeface="Arial" panose="020B0604020202020204" pitchFamily="34" charset="0"/>
              <a:buChar char="•"/>
            </a:pP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Move from current Health Insurance provider to MIAA.  Savings for this line Item will be not be seen until FY26.</a:t>
            </a:r>
            <a:endParaRPr lang="en-US" sz="2400" dirty="0">
              <a:solidFill>
                <a:schemeClr val="tx2"/>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spcBef>
                <a:spcPts val="600"/>
              </a:spcBef>
              <a:buFont typeface="Arial" panose="020B0604020202020204" pitchFamily="34" charset="0"/>
              <a:buChar char="•"/>
            </a:pP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Increasing some </a:t>
            </a: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staffing and programs.  </a:t>
            </a:r>
          </a:p>
          <a:p>
            <a:pPr marL="1200150" lvl="2" indent="-285750">
              <a:spcBef>
                <a:spcPts val="600"/>
              </a:spcBef>
              <a:buFont typeface="Arial" panose="020B0604020202020204" pitchFamily="34" charset="0"/>
              <a:buChar char="•"/>
            </a:pP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Go Boxborough</a:t>
            </a:r>
          </a:p>
          <a:p>
            <a:pPr marL="1200150" lvl="2" indent="-285750">
              <a:spcBef>
                <a:spcPts val="600"/>
              </a:spcBef>
              <a:buFont typeface="Arial" panose="020B0604020202020204" pitchFamily="34" charset="0"/>
              <a:buChar char="•"/>
            </a:pP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Professional Development</a:t>
            </a: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 </a:t>
            </a:r>
          </a:p>
          <a:p>
            <a:pPr marL="1200150" lvl="2" indent="-285750">
              <a:spcBef>
                <a:spcPts val="600"/>
              </a:spcBef>
              <a:buFont typeface="Arial" panose="020B0604020202020204" pitchFamily="34" charset="0"/>
              <a:buChar char="•"/>
            </a:pP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Promotions of a 4</a:t>
            </a:r>
            <a:r>
              <a:rPr lang="en-US" sz="2400" baseline="30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a:t>
            </a: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Sergeant </a:t>
            </a:r>
            <a:r>
              <a:rPr lang="en-US" sz="24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for the BPD.</a:t>
            </a:r>
            <a:endParaRPr lang="en-US" sz="2400" dirty="0">
              <a:solidFill>
                <a:schemeClr val="tx2"/>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92865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9229-939D-8375-5CCF-85EE64218437}"/>
              </a:ext>
            </a:extLst>
          </p:cNvPr>
          <p:cNvSpPr>
            <a:spLocks noGrp="1"/>
          </p:cNvSpPr>
          <p:nvPr>
            <p:ph type="title"/>
          </p:nvPr>
        </p:nvSpPr>
        <p:spPr>
          <a:xfrm>
            <a:off x="609600" y="152400"/>
            <a:ext cx="7543800" cy="551596"/>
          </a:xfrm>
        </p:spPr>
        <p:txBody>
          <a:bodyPr/>
          <a:lstStyle/>
          <a:p>
            <a:r>
              <a:rPr lang="en-US" dirty="0"/>
              <a:t>FY 25 Operating Budget Drivers-Schools</a:t>
            </a:r>
          </a:p>
        </p:txBody>
      </p:sp>
      <p:sp>
        <p:nvSpPr>
          <p:cNvPr id="3" name="Slide Number Placeholder 2">
            <a:extLst>
              <a:ext uri="{FF2B5EF4-FFF2-40B4-BE49-F238E27FC236}">
                <a16:creationId xmlns:a16="http://schemas.microsoft.com/office/drawing/2014/main" id="{5562EC8A-8E30-81C2-AB13-844D304FD20C}"/>
              </a:ext>
            </a:extLst>
          </p:cNvPr>
          <p:cNvSpPr>
            <a:spLocks noGrp="1"/>
          </p:cNvSpPr>
          <p:nvPr>
            <p:ph type="sldNum" sz="quarter" idx="12"/>
          </p:nvPr>
        </p:nvSpPr>
        <p:spPr/>
        <p:txBody>
          <a:bodyPr/>
          <a:lstStyle/>
          <a:p>
            <a:fld id="{5B7BB3A3-26C5-454A-A08F-43B7601FB15E}" type="slidenum">
              <a:rPr lang="en-US" smtClean="0"/>
              <a:t>12</a:t>
            </a:fld>
            <a:endParaRPr lang="en-US"/>
          </a:p>
        </p:txBody>
      </p:sp>
      <p:sp>
        <p:nvSpPr>
          <p:cNvPr id="4" name="TextBox 3">
            <a:extLst>
              <a:ext uri="{FF2B5EF4-FFF2-40B4-BE49-F238E27FC236}">
                <a16:creationId xmlns:a16="http://schemas.microsoft.com/office/drawing/2014/main" id="{BCA9BB8C-43BE-F641-AFA4-33BA211A0F8B}"/>
              </a:ext>
            </a:extLst>
          </p:cNvPr>
          <p:cNvSpPr txBox="1"/>
          <p:nvPr/>
        </p:nvSpPr>
        <p:spPr>
          <a:xfrm>
            <a:off x="76200" y="733246"/>
            <a:ext cx="8839200" cy="549381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S</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ignificant increase in the Acton Boxborough Regional School District (ABRSD) assessment.  </a:t>
            </a:r>
          </a:p>
          <a:p>
            <a:pPr marL="742950" lvl="1"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Boxborough’s assessment i</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ncreased by 14.46% ($2,015,975) </a:t>
            </a:r>
          </a:p>
          <a:p>
            <a:pPr marL="742950" lvl="1"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otal assessment </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$15,960,274</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p>
          <a:p>
            <a:pPr marL="742950" lvl="1"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L</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arge unanticipated charges from Acton Health Trust (HI</a:t>
            </a: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 </a:t>
            </a: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I</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ncreases in Special Education (SPED) out of district tuition.</a:t>
            </a:r>
          </a:p>
          <a:p>
            <a:pPr marL="742950" lvl="1" indent="-285750">
              <a:spcBef>
                <a:spcPts val="600"/>
              </a:spcBef>
              <a:buFont typeface="Arial" panose="020B0604020202020204" pitchFamily="34" charset="0"/>
              <a:buChar char="•"/>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Increases in SPED transportation costs</a:t>
            </a:r>
          </a:p>
          <a:p>
            <a:pPr marL="742950" lvl="1" indent="-285750">
              <a:spcBef>
                <a:spcPts val="600"/>
              </a:spcBef>
              <a:buFont typeface="Arial" panose="020B0604020202020204" pitchFamily="34" charset="0"/>
              <a:buChar char="•"/>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I</a:t>
            </a: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ncreased Boxborough student enrollment (3 year rolling average) </a:t>
            </a:r>
          </a:p>
          <a:p>
            <a:pPr marL="742950" lvl="1" indent="-285750">
              <a:spcBef>
                <a:spcPts val="600"/>
              </a:spcBef>
              <a:buFont typeface="Arial" panose="020B0604020202020204" pitchFamily="34" charset="0"/>
              <a:buChar char="•"/>
            </a:pPr>
            <a:r>
              <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The increase in the school budget was despite reductions from ‘level service’ including some staff reductions and program eliminations.</a:t>
            </a:r>
          </a:p>
          <a:p>
            <a:pPr marL="742950" lvl="1" indent="-285750">
              <a:spcBef>
                <a:spcPts val="600"/>
              </a:spcBef>
              <a:buFont typeface="Arial" panose="020B0604020202020204" pitchFamily="34" charset="0"/>
              <a:buChar char="•"/>
            </a:pP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lvl="1">
              <a:spcBef>
                <a:spcPts val="600"/>
              </a:spcBef>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The Finance Committee vote for the school budget was 5-3 in favor. </a:t>
            </a:r>
          </a:p>
          <a:p>
            <a:pPr lvl="1">
              <a:spcBef>
                <a:spcPts val="600"/>
              </a:spcBef>
            </a:pPr>
            <a:r>
              <a:rPr lang="en-US" sz="20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Future increases of this magnitude are not sustainable for the town.  </a:t>
            </a: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600"/>
              </a:spcBef>
            </a:pP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1600" dirty="0"/>
          </a:p>
        </p:txBody>
      </p:sp>
    </p:spTree>
    <p:extLst>
      <p:ext uri="{BB962C8B-B14F-4D97-AF65-F5344CB8AC3E}">
        <p14:creationId xmlns:p14="http://schemas.microsoft.com/office/powerpoint/2010/main" val="4232395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9229-939D-8375-5CCF-85EE64218437}"/>
              </a:ext>
            </a:extLst>
          </p:cNvPr>
          <p:cNvSpPr>
            <a:spLocks noGrp="1"/>
          </p:cNvSpPr>
          <p:nvPr>
            <p:ph type="title"/>
          </p:nvPr>
        </p:nvSpPr>
        <p:spPr>
          <a:xfrm>
            <a:off x="609600" y="152400"/>
            <a:ext cx="7543800" cy="551596"/>
          </a:xfrm>
        </p:spPr>
        <p:txBody>
          <a:bodyPr/>
          <a:lstStyle/>
          <a:p>
            <a:r>
              <a:rPr lang="en-US" dirty="0"/>
              <a:t>Conclusion</a:t>
            </a:r>
          </a:p>
        </p:txBody>
      </p:sp>
      <p:sp>
        <p:nvSpPr>
          <p:cNvPr id="3" name="Slide Number Placeholder 2">
            <a:extLst>
              <a:ext uri="{FF2B5EF4-FFF2-40B4-BE49-F238E27FC236}">
                <a16:creationId xmlns:a16="http://schemas.microsoft.com/office/drawing/2014/main" id="{5562EC8A-8E30-81C2-AB13-844D304FD20C}"/>
              </a:ext>
            </a:extLst>
          </p:cNvPr>
          <p:cNvSpPr>
            <a:spLocks noGrp="1"/>
          </p:cNvSpPr>
          <p:nvPr>
            <p:ph type="sldNum" sz="quarter" idx="12"/>
          </p:nvPr>
        </p:nvSpPr>
        <p:spPr/>
        <p:txBody>
          <a:bodyPr/>
          <a:lstStyle/>
          <a:p>
            <a:fld id="{5B7BB3A3-26C5-454A-A08F-43B7601FB15E}" type="slidenum">
              <a:rPr lang="en-US" smtClean="0"/>
              <a:t>13</a:t>
            </a:fld>
            <a:endParaRPr lang="en-US"/>
          </a:p>
        </p:txBody>
      </p:sp>
      <p:sp>
        <p:nvSpPr>
          <p:cNvPr id="4" name="TextBox 3">
            <a:extLst>
              <a:ext uri="{FF2B5EF4-FFF2-40B4-BE49-F238E27FC236}">
                <a16:creationId xmlns:a16="http://schemas.microsoft.com/office/drawing/2014/main" id="{BCA9BB8C-43BE-F641-AFA4-33BA211A0F8B}"/>
              </a:ext>
            </a:extLst>
          </p:cNvPr>
          <p:cNvSpPr txBox="1"/>
          <p:nvPr/>
        </p:nvSpPr>
        <p:spPr>
          <a:xfrm>
            <a:off x="152400" y="1143000"/>
            <a:ext cx="8839200" cy="4001095"/>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8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Budget increase for FY25 is driven by ABRSD assessment</a:t>
            </a:r>
          </a:p>
          <a:p>
            <a:pPr marL="285750" indent="-285750">
              <a:spcBef>
                <a:spcPts val="600"/>
              </a:spcBef>
              <a:buFont typeface="Arial" panose="020B0604020202020204" pitchFamily="34" charset="0"/>
              <a:buChar char="•"/>
            </a:pPr>
            <a:r>
              <a:rPr lang="en-US" sz="28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No need for an override for FY25 BUT…</a:t>
            </a:r>
          </a:p>
          <a:p>
            <a:pPr marL="285750" indent="-285750">
              <a:spcBef>
                <a:spcPts val="600"/>
              </a:spcBef>
              <a:buFont typeface="Arial" panose="020B0604020202020204" pitchFamily="34" charset="0"/>
              <a:buChar char="•"/>
            </a:pPr>
            <a:r>
              <a:rPr lang="en-US" sz="28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Possible need for an override in next 1-3 years</a:t>
            </a:r>
          </a:p>
          <a:p>
            <a:pPr marL="285750" indent="-285750">
              <a:spcBef>
                <a:spcPts val="600"/>
              </a:spcBef>
              <a:buFont typeface="Arial" panose="020B0604020202020204" pitchFamily="34" charset="0"/>
              <a:buChar char="•"/>
            </a:pPr>
            <a:r>
              <a:rPr lang="en-US" sz="28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Continued ABRSD assessment increases may drive an Operational Override</a:t>
            </a:r>
          </a:p>
          <a:p>
            <a:pPr marL="285750" indent="-285750">
              <a:spcBef>
                <a:spcPts val="600"/>
              </a:spcBef>
              <a:buFont typeface="Arial" panose="020B0604020202020204" pitchFamily="34" charset="0"/>
              <a:buChar char="•"/>
            </a:pPr>
            <a:r>
              <a:rPr lang="en-US" sz="2800" dirty="0">
                <a:solidFill>
                  <a:schemeClr val="tx2"/>
                </a:solidFill>
                <a:latin typeface="Calibri" panose="020F0502020204030204" pitchFamily="34" charset="0"/>
                <a:ea typeface="Times New Roman" panose="02020603050405020304" pitchFamily="18" charset="0"/>
                <a:cs typeface="Times New Roman" panose="02020603050405020304" pitchFamily="18" charset="0"/>
              </a:rPr>
              <a:t>New Public Safety (Fire) facility may drive a Override</a:t>
            </a:r>
          </a:p>
          <a:p>
            <a:pPr marL="742950" lvl="1" indent="-285750">
              <a:spcBef>
                <a:spcPts val="600"/>
              </a:spcBef>
              <a:buFont typeface="Arial" panose="020B0604020202020204" pitchFamily="34" charset="0"/>
              <a:buChar char="•"/>
            </a:pP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600"/>
              </a:spcBef>
            </a:pPr>
            <a:endParaRPr lang="en-US" sz="20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1600" dirty="0"/>
          </a:p>
        </p:txBody>
      </p:sp>
    </p:spTree>
    <p:extLst>
      <p:ext uri="{BB962C8B-B14F-4D97-AF65-F5344CB8AC3E}">
        <p14:creationId xmlns:p14="http://schemas.microsoft.com/office/powerpoint/2010/main" val="2607516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0FBEA-2FEA-AD6C-0D7F-0AD3D694995F}"/>
              </a:ext>
            </a:extLst>
          </p:cNvPr>
          <p:cNvSpPr>
            <a:spLocks noGrp="1"/>
          </p:cNvSpPr>
          <p:nvPr>
            <p:ph type="title"/>
          </p:nvPr>
        </p:nvSpPr>
        <p:spPr>
          <a:xfrm>
            <a:off x="838200" y="152400"/>
            <a:ext cx="7543800" cy="475396"/>
          </a:xfrm>
        </p:spPr>
        <p:txBody>
          <a:bodyPr/>
          <a:lstStyle/>
          <a:p>
            <a:r>
              <a:rPr kumimoji="0" lang="en-US" altLang="en-US" sz="3600" i="0" u="none" strike="noStrike" cap="none" normalizeH="0" baseline="0" dirty="0">
                <a:ln>
                  <a:noFill/>
                </a:ln>
                <a:solidFill>
                  <a:schemeClr val="tx1"/>
                </a:solidFill>
                <a:effectLst/>
                <a:ea typeface="Times New Roman" panose="02020603050405020304" pitchFamily="18" charset="0"/>
                <a:cs typeface="Calibri" panose="020F0502020204030204" pitchFamily="34" charset="0"/>
              </a:rPr>
              <a:t>Finance Committee</a:t>
            </a:r>
            <a:br>
              <a:rPr kumimoji="0" lang="en-US" altLang="en-US" sz="1600" i="0" u="none" strike="noStrike" cap="none" normalizeH="0" baseline="0" dirty="0">
                <a:ln>
                  <a:noFill/>
                </a:ln>
                <a:solidFill>
                  <a:schemeClr val="tx1"/>
                </a:solidFill>
                <a:effectLst/>
              </a:rPr>
            </a:br>
            <a:endParaRPr lang="en-US" dirty="0"/>
          </a:p>
        </p:txBody>
      </p:sp>
      <p:sp>
        <p:nvSpPr>
          <p:cNvPr id="3" name="Slide Number Placeholder 2">
            <a:extLst>
              <a:ext uri="{FF2B5EF4-FFF2-40B4-BE49-F238E27FC236}">
                <a16:creationId xmlns:a16="http://schemas.microsoft.com/office/drawing/2014/main" id="{0C5AD7DF-1A84-F2B2-1487-B95CF3387C9E}"/>
              </a:ext>
            </a:extLst>
          </p:cNvPr>
          <p:cNvSpPr>
            <a:spLocks noGrp="1"/>
          </p:cNvSpPr>
          <p:nvPr>
            <p:ph type="sldNum" sz="quarter" idx="12"/>
          </p:nvPr>
        </p:nvSpPr>
        <p:spPr/>
        <p:txBody>
          <a:bodyPr/>
          <a:lstStyle/>
          <a:p>
            <a:fld id="{5B7BB3A3-26C5-454A-A08F-43B7601FB15E}" type="slidenum">
              <a:rPr lang="en-US" smtClean="0"/>
              <a:t>14</a:t>
            </a:fld>
            <a:endParaRPr lang="en-US"/>
          </a:p>
        </p:txBody>
      </p:sp>
      <p:graphicFrame>
        <p:nvGraphicFramePr>
          <p:cNvPr id="4" name="Table 3">
            <a:extLst>
              <a:ext uri="{FF2B5EF4-FFF2-40B4-BE49-F238E27FC236}">
                <a16:creationId xmlns:a16="http://schemas.microsoft.com/office/drawing/2014/main" id="{ACBE9935-5789-09EC-1751-4B57E92DB108}"/>
              </a:ext>
            </a:extLst>
          </p:cNvPr>
          <p:cNvGraphicFramePr>
            <a:graphicFrameLocks noGrp="1"/>
          </p:cNvGraphicFramePr>
          <p:nvPr>
            <p:extLst>
              <p:ext uri="{D42A27DB-BD31-4B8C-83A1-F6EECF244321}">
                <p14:modId xmlns:p14="http://schemas.microsoft.com/office/powerpoint/2010/main" val="3256097499"/>
              </p:ext>
            </p:extLst>
          </p:nvPr>
        </p:nvGraphicFramePr>
        <p:xfrm>
          <a:off x="762000" y="1828800"/>
          <a:ext cx="7086600" cy="3784600"/>
        </p:xfrm>
        <a:graphic>
          <a:graphicData uri="http://schemas.openxmlformats.org/drawingml/2006/table">
            <a:tbl>
              <a:tblPr firstRow="1" firstCol="1" bandRow="1">
                <a:tableStyleId>{5C22544A-7EE6-4342-B048-85BDC9FD1C3A}</a:tableStyleId>
              </a:tblPr>
              <a:tblGrid>
                <a:gridCol w="3778713">
                  <a:extLst>
                    <a:ext uri="{9D8B030D-6E8A-4147-A177-3AD203B41FA5}">
                      <a16:colId xmlns:a16="http://schemas.microsoft.com/office/drawing/2014/main" val="3117032332"/>
                    </a:ext>
                  </a:extLst>
                </a:gridCol>
                <a:gridCol w="3307887">
                  <a:extLst>
                    <a:ext uri="{9D8B030D-6E8A-4147-A177-3AD203B41FA5}">
                      <a16:colId xmlns:a16="http://schemas.microsoft.com/office/drawing/2014/main" val="1245088920"/>
                    </a:ext>
                  </a:extLst>
                </a:gridCol>
              </a:tblGrid>
              <a:tr h="863600">
                <a:tc>
                  <a:txBody>
                    <a:bodyPr/>
                    <a:lstStyle/>
                    <a:p>
                      <a:pPr marL="0" marR="0">
                        <a:spcBef>
                          <a:spcPts val="0"/>
                        </a:spcBef>
                        <a:spcAft>
                          <a:spcPts val="0"/>
                        </a:spcAft>
                      </a:pPr>
                      <a:r>
                        <a:rPr lang="en-US" sz="1800" b="0" dirty="0">
                          <a:solidFill>
                            <a:schemeClr val="tx1"/>
                          </a:solidFill>
                          <a:effectLst/>
                          <a:latin typeface="+mn-lt"/>
                        </a:rPr>
                        <a:t>Maria Neyland, Chair </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b="0" dirty="0">
                          <a:solidFill>
                            <a:schemeClr val="tx1"/>
                          </a:solidFill>
                          <a:effectLst/>
                          <a:latin typeface="+mn-lt"/>
                        </a:rPr>
                        <a:t>Antony Newton, Vice Chair</a:t>
                      </a:r>
                      <a:br>
                        <a:rPr lang="en-US" sz="1800" b="0" dirty="0">
                          <a:solidFill>
                            <a:schemeClr val="tx1"/>
                          </a:solidFill>
                          <a:effectLst/>
                          <a:latin typeface="+mn-lt"/>
                        </a:rPr>
                      </a:br>
                      <a:endParaRPr lang="en-US" sz="1800" b="0" dirty="0">
                        <a:solidFill>
                          <a:schemeClr val="tx1"/>
                        </a:solidFill>
                        <a:effectLst/>
                        <a:latin typeface="+mn-lt"/>
                      </a:endParaRPr>
                    </a:p>
                    <a:p>
                      <a:pPr marL="0" marR="0">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16349567"/>
                  </a:ext>
                </a:extLst>
              </a:tr>
              <a:tr h="1041400">
                <a:tc>
                  <a:txBody>
                    <a:bodyPr/>
                    <a:lstStyle/>
                    <a:p>
                      <a:pPr marL="0" marR="0">
                        <a:spcBef>
                          <a:spcPts val="0"/>
                        </a:spcBef>
                        <a:spcAft>
                          <a:spcPts val="0"/>
                        </a:spcAft>
                      </a:pPr>
                      <a:r>
                        <a:rPr lang="en-US" sz="1800" b="0" dirty="0">
                          <a:solidFill>
                            <a:schemeClr val="tx1"/>
                          </a:solidFill>
                          <a:effectLst/>
                          <a:latin typeface="+mn-lt"/>
                        </a:rPr>
                        <a:t>Gary Kushner, Clerk</a:t>
                      </a:r>
                      <a:br>
                        <a:rPr lang="en-US" sz="1800" b="0" dirty="0">
                          <a:solidFill>
                            <a:schemeClr val="tx1"/>
                          </a:solidFill>
                          <a:effectLst/>
                          <a:latin typeface="+mn-lt"/>
                        </a:rPr>
                      </a:br>
                      <a:endParaRPr lang="en-US" sz="1800" b="0" dirty="0">
                        <a:solidFill>
                          <a:schemeClr val="tx1"/>
                        </a:solidFill>
                        <a:effectLst/>
                        <a:latin typeface="+mn-lt"/>
                      </a:endParaRPr>
                    </a:p>
                    <a:p>
                      <a:pPr marL="0" marR="0">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spcBef>
                          <a:spcPts val="0"/>
                        </a:spcBef>
                        <a:spcAft>
                          <a:spcPts val="0"/>
                        </a:spcAft>
                      </a:pPr>
                      <a:r>
                        <a:rPr lang="en-US" sz="1800" b="0" dirty="0">
                          <a:solidFill>
                            <a:schemeClr val="tx1"/>
                          </a:solidFill>
                          <a:effectLst/>
                          <a:latin typeface="+mn-lt"/>
                        </a:rPr>
                        <a:t>Keshava Srivastava</a:t>
                      </a:r>
                      <a:br>
                        <a:rPr lang="en-US" sz="1800" b="0" dirty="0">
                          <a:solidFill>
                            <a:schemeClr val="tx1"/>
                          </a:solidFill>
                          <a:effectLst/>
                          <a:latin typeface="+mn-lt"/>
                        </a:rPr>
                      </a:b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39962713"/>
                  </a:ext>
                </a:extLst>
              </a:tr>
              <a:tr h="939800">
                <a:tc>
                  <a:txBody>
                    <a:bodyPr/>
                    <a:lstStyle/>
                    <a:p>
                      <a:pPr marL="0" marR="0">
                        <a:spcBef>
                          <a:spcPts val="0"/>
                        </a:spcBef>
                        <a:spcAft>
                          <a:spcPts val="0"/>
                        </a:spcAft>
                      </a:pPr>
                      <a:r>
                        <a:rPr lang="en-US" sz="1800" b="0" dirty="0">
                          <a:solidFill>
                            <a:schemeClr val="tx1"/>
                          </a:solidFill>
                          <a:effectLst/>
                          <a:latin typeface="+mn-lt"/>
                        </a:rPr>
                        <a:t> Bob Stemple</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spcBef>
                          <a:spcPts val="0"/>
                        </a:spcBef>
                        <a:spcAft>
                          <a:spcPts val="0"/>
                        </a:spcAft>
                      </a:pPr>
                      <a:r>
                        <a:rPr lang="en-US" sz="1800" b="0" dirty="0">
                          <a:solidFill>
                            <a:schemeClr val="tx1"/>
                          </a:solidFill>
                          <a:effectLst/>
                          <a:latin typeface="+mn-lt"/>
                        </a:rPr>
                        <a:t>Becky Neville</a:t>
                      </a:r>
                      <a:br>
                        <a:rPr lang="en-US" sz="1800" b="0" dirty="0">
                          <a:solidFill>
                            <a:schemeClr val="tx1"/>
                          </a:solidFill>
                          <a:effectLst/>
                          <a:latin typeface="+mn-lt"/>
                        </a:rPr>
                      </a:br>
                      <a:endParaRPr lang="en-US" sz="1800" b="0" dirty="0">
                        <a:solidFill>
                          <a:schemeClr val="tx1"/>
                        </a:solidFill>
                        <a:effectLst/>
                        <a:latin typeface="+mn-lt"/>
                      </a:endParaRPr>
                    </a:p>
                    <a:p>
                      <a:pPr marL="0" marR="0">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43872945"/>
                  </a:ext>
                </a:extLst>
              </a:tr>
              <a:tr h="939800">
                <a:tc>
                  <a:txBody>
                    <a:bodyPr/>
                    <a:lstStyle/>
                    <a:p>
                      <a:pPr marL="0" marR="0">
                        <a:spcBef>
                          <a:spcPts val="0"/>
                        </a:spcBef>
                        <a:spcAft>
                          <a:spcPts val="0"/>
                        </a:spcAft>
                      </a:pPr>
                      <a:r>
                        <a:rPr lang="en-US" sz="1800" b="0" dirty="0">
                          <a:solidFill>
                            <a:schemeClr val="tx1"/>
                          </a:solidFill>
                          <a:effectLst/>
                          <a:latin typeface="+mn-lt"/>
                          <a:ea typeface="Times New Roman" panose="02020603050405020304" pitchFamily="18" charset="0"/>
                        </a:rPr>
                        <a:t>John Connor</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spcBef>
                          <a:spcPts val="0"/>
                        </a:spcBef>
                        <a:spcAft>
                          <a:spcPts val="0"/>
                        </a:spcAft>
                      </a:pPr>
                      <a:r>
                        <a:rPr lang="en-US" sz="1800" b="0" dirty="0">
                          <a:solidFill>
                            <a:schemeClr val="tx1"/>
                          </a:solidFill>
                          <a:effectLst/>
                          <a:latin typeface="+mn-lt"/>
                          <a:ea typeface="Times New Roman" panose="02020603050405020304" pitchFamily="18" charset="0"/>
                        </a:rPr>
                        <a:t>George </a:t>
                      </a:r>
                      <a:r>
                        <a:rPr lang="en-US" sz="1800" b="0" dirty="0" err="1">
                          <a:solidFill>
                            <a:schemeClr val="tx1"/>
                          </a:solidFill>
                          <a:effectLst/>
                          <a:latin typeface="+mn-lt"/>
                          <a:ea typeface="Times New Roman" panose="02020603050405020304" pitchFamily="18" charset="0"/>
                        </a:rPr>
                        <a:t>Elenbaas</a:t>
                      </a:r>
                      <a:endParaRPr lang="en-US" sz="1800" b="0" dirty="0">
                        <a:solidFill>
                          <a:schemeClr val="tx1"/>
                        </a:solidFill>
                        <a:effectLst/>
                        <a:latin typeface="+mn-lt"/>
                        <a:ea typeface="Times New Roman" panose="02020603050405020304" pitchFamily="18"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55839345"/>
                  </a:ext>
                </a:extLst>
              </a:tr>
            </a:tbl>
          </a:graphicData>
        </a:graphic>
      </p:graphicFrame>
      <p:sp>
        <p:nvSpPr>
          <p:cNvPr id="5" name="Rectangle 1">
            <a:extLst>
              <a:ext uri="{FF2B5EF4-FFF2-40B4-BE49-F238E27FC236}">
                <a16:creationId xmlns:a16="http://schemas.microsoft.com/office/drawing/2014/main" id="{380106AB-B5C3-453E-417B-9D0049781C2B}"/>
              </a:ext>
            </a:extLst>
          </p:cNvPr>
          <p:cNvSpPr>
            <a:spLocks noChangeArrowheads="1"/>
          </p:cNvSpPr>
          <p:nvPr/>
        </p:nvSpPr>
        <p:spPr bwMode="auto">
          <a:xfrm>
            <a:off x="762000" y="990600"/>
            <a:ext cx="6934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i="0" u="none" strike="noStrike" cap="none" normalizeH="0" baseline="0" dirty="0">
                <a:ln>
                  <a:noFill/>
                </a:ln>
                <a:solidFill>
                  <a:schemeClr val="tx1"/>
                </a:solidFill>
                <a:effectLst/>
                <a:ea typeface="Times New Roman" panose="02020603050405020304" pitchFamily="18" charset="0"/>
                <a:cs typeface="Calibri" panose="020F0502020204030204" pitchFamily="34" charset="0"/>
              </a:rPr>
              <a:t>New Members Welcome</a:t>
            </a:r>
            <a:endParaRPr kumimoji="0" lang="en-US" altLang="en-US" sz="7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06496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E059C-1AC4-3AC6-56A1-1EE53FDFF3C2}"/>
              </a:ext>
            </a:extLst>
          </p:cNvPr>
          <p:cNvSpPr>
            <a:spLocks noGrp="1"/>
          </p:cNvSpPr>
          <p:nvPr>
            <p:ph type="title"/>
          </p:nvPr>
        </p:nvSpPr>
        <p:spPr>
          <a:xfrm>
            <a:off x="228600" y="1828800"/>
            <a:ext cx="7543800" cy="1450757"/>
          </a:xfrm>
        </p:spPr>
        <p:txBody>
          <a:bodyPr/>
          <a:lstStyle/>
          <a:p>
            <a:pPr algn="ctr"/>
            <a:r>
              <a:rPr lang="en-US" sz="5400" dirty="0"/>
              <a:t>BACKUP SLIDES</a:t>
            </a:r>
          </a:p>
        </p:txBody>
      </p:sp>
      <p:sp>
        <p:nvSpPr>
          <p:cNvPr id="3" name="Slide Number Placeholder 2">
            <a:extLst>
              <a:ext uri="{FF2B5EF4-FFF2-40B4-BE49-F238E27FC236}">
                <a16:creationId xmlns:a16="http://schemas.microsoft.com/office/drawing/2014/main" id="{06EC538E-3283-7688-4470-EBC826D8CF77}"/>
              </a:ext>
            </a:extLst>
          </p:cNvPr>
          <p:cNvSpPr>
            <a:spLocks noGrp="1"/>
          </p:cNvSpPr>
          <p:nvPr>
            <p:ph type="sldNum" sz="quarter" idx="12"/>
          </p:nvPr>
        </p:nvSpPr>
        <p:spPr/>
        <p:txBody>
          <a:bodyPr/>
          <a:lstStyle/>
          <a:p>
            <a:fld id="{5B7BB3A3-26C5-454A-A08F-43B7601FB15E}" type="slidenum">
              <a:rPr lang="en-US" smtClean="0"/>
              <a:t>15</a:t>
            </a:fld>
            <a:endParaRPr lang="en-US"/>
          </a:p>
        </p:txBody>
      </p:sp>
    </p:spTree>
    <p:extLst>
      <p:ext uri="{BB962C8B-B14F-4D97-AF65-F5344CB8AC3E}">
        <p14:creationId xmlns:p14="http://schemas.microsoft.com/office/powerpoint/2010/main" val="1113040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234C8-89A1-61E5-109F-2794BE42EB15}"/>
              </a:ext>
            </a:extLst>
          </p:cNvPr>
          <p:cNvSpPr>
            <a:spLocks noGrp="1"/>
          </p:cNvSpPr>
          <p:nvPr>
            <p:ph type="title"/>
          </p:nvPr>
        </p:nvSpPr>
        <p:spPr>
          <a:xfrm>
            <a:off x="457200" y="152400"/>
            <a:ext cx="7543800" cy="627796"/>
          </a:xfrm>
        </p:spPr>
        <p:txBody>
          <a:bodyPr/>
          <a:lstStyle/>
          <a:p>
            <a:r>
              <a:rPr lang="en-US" dirty="0">
                <a:solidFill>
                  <a:schemeClr val="tx2"/>
                </a:solidFill>
              </a:rPr>
              <a:t>2025 vs 2024 (sorted by $ change)</a:t>
            </a:r>
            <a:endParaRPr lang="en-US" i="1" dirty="0">
              <a:solidFill>
                <a:srgbClr val="00CC66"/>
              </a:solidFill>
            </a:endParaRPr>
          </a:p>
        </p:txBody>
      </p:sp>
      <p:graphicFrame>
        <p:nvGraphicFramePr>
          <p:cNvPr id="3" name="Table 2">
            <a:extLst>
              <a:ext uri="{FF2B5EF4-FFF2-40B4-BE49-F238E27FC236}">
                <a16:creationId xmlns:a16="http://schemas.microsoft.com/office/drawing/2014/main" id="{DDE5E3A3-78BC-85CC-3D10-60CBA2737F99}"/>
              </a:ext>
            </a:extLst>
          </p:cNvPr>
          <p:cNvGraphicFramePr>
            <a:graphicFrameLocks noGrp="1"/>
          </p:cNvGraphicFramePr>
          <p:nvPr>
            <p:extLst>
              <p:ext uri="{D42A27DB-BD31-4B8C-83A1-F6EECF244321}">
                <p14:modId xmlns:p14="http://schemas.microsoft.com/office/powerpoint/2010/main" val="1467719113"/>
              </p:ext>
            </p:extLst>
          </p:nvPr>
        </p:nvGraphicFramePr>
        <p:xfrm>
          <a:off x="609600" y="990600"/>
          <a:ext cx="7696200" cy="4814753"/>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50450705"/>
                    </a:ext>
                  </a:extLst>
                </a:gridCol>
                <a:gridCol w="1539240">
                  <a:extLst>
                    <a:ext uri="{9D8B030D-6E8A-4147-A177-3AD203B41FA5}">
                      <a16:colId xmlns:a16="http://schemas.microsoft.com/office/drawing/2014/main" val="1295559945"/>
                    </a:ext>
                  </a:extLst>
                </a:gridCol>
                <a:gridCol w="1539240">
                  <a:extLst>
                    <a:ext uri="{9D8B030D-6E8A-4147-A177-3AD203B41FA5}">
                      <a16:colId xmlns:a16="http://schemas.microsoft.com/office/drawing/2014/main" val="3594845010"/>
                    </a:ext>
                  </a:extLst>
                </a:gridCol>
                <a:gridCol w="1539240">
                  <a:extLst>
                    <a:ext uri="{9D8B030D-6E8A-4147-A177-3AD203B41FA5}">
                      <a16:colId xmlns:a16="http://schemas.microsoft.com/office/drawing/2014/main" val="2596673912"/>
                    </a:ext>
                  </a:extLst>
                </a:gridCol>
                <a:gridCol w="1539240">
                  <a:extLst>
                    <a:ext uri="{9D8B030D-6E8A-4147-A177-3AD203B41FA5}">
                      <a16:colId xmlns:a16="http://schemas.microsoft.com/office/drawing/2014/main" val="2526565446"/>
                    </a:ext>
                  </a:extLst>
                </a:gridCol>
              </a:tblGrid>
              <a:tr h="264772">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a:effectLst/>
                        </a:rPr>
                        <a:t>FY25</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a:effectLst/>
                        </a:rPr>
                        <a:t>FY24</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a:effectLst/>
                        </a:rPr>
                        <a:t>Change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a:effectLst/>
                        </a:rPr>
                        <a:t>Change %</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62724982"/>
                  </a:ext>
                </a:extLst>
              </a:tr>
              <a:tr h="491199">
                <a:tc>
                  <a:txBody>
                    <a:bodyPr/>
                    <a:lstStyle/>
                    <a:p>
                      <a:pPr algn="l" fontAlgn="b"/>
                      <a:r>
                        <a:rPr lang="en-US" sz="1600" u="none" strike="noStrike">
                          <a:effectLst/>
                        </a:rPr>
                        <a:t>A/B Regional School</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$15,960,274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$13,944,299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$2,015,975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14.46%</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28394336"/>
                  </a:ext>
                </a:extLst>
              </a:tr>
              <a:tr h="491199">
                <a:tc>
                  <a:txBody>
                    <a:bodyPr/>
                    <a:lstStyle/>
                    <a:p>
                      <a:pPr algn="l" fontAlgn="b"/>
                      <a:r>
                        <a:rPr lang="en-US" sz="1600" u="none" strike="noStrike">
                          <a:effectLst/>
                        </a:rPr>
                        <a:t>Employee Benefits</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$2,982,686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$2,659,070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$323,616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12.17%</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68102063"/>
                  </a:ext>
                </a:extLst>
              </a:tr>
              <a:tr h="491199">
                <a:tc>
                  <a:txBody>
                    <a:bodyPr/>
                    <a:lstStyle/>
                    <a:p>
                      <a:pPr algn="l" fontAlgn="b"/>
                      <a:r>
                        <a:rPr lang="en-US" sz="1600" u="none" strike="noStrike">
                          <a:effectLst/>
                        </a:rPr>
                        <a:t>Town Government</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$2,138,282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$1,950,935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$187,347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9.60%</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77123423"/>
                  </a:ext>
                </a:extLst>
              </a:tr>
              <a:tr h="264772">
                <a:tc>
                  <a:txBody>
                    <a:bodyPr/>
                    <a:lstStyle/>
                    <a:p>
                      <a:pPr algn="l" fontAlgn="b"/>
                      <a:r>
                        <a:rPr lang="en-US" sz="1600" u="none" strike="noStrike">
                          <a:effectLst/>
                        </a:rPr>
                        <a:t>Public Works</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$1,430,026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$1,358,951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$71,075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5.23%</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357200852"/>
                  </a:ext>
                </a:extLst>
              </a:tr>
              <a:tr h="491199">
                <a:tc>
                  <a:txBody>
                    <a:bodyPr/>
                    <a:lstStyle/>
                    <a:p>
                      <a:pPr algn="l" fontAlgn="b"/>
                      <a:r>
                        <a:rPr lang="en-US" sz="1600" u="none" strike="noStrike">
                          <a:effectLst/>
                        </a:rPr>
                        <a:t>Culture &amp; Recreation</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$492,059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$469,465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$22,594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4.81%</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08950206"/>
                  </a:ext>
                </a:extLst>
              </a:tr>
              <a:tr h="491199">
                <a:tc>
                  <a:txBody>
                    <a:bodyPr/>
                    <a:lstStyle/>
                    <a:p>
                      <a:pPr algn="l" fontAlgn="b"/>
                      <a:r>
                        <a:rPr lang="en-US" sz="1600" u="none" strike="noStrike">
                          <a:effectLst/>
                        </a:rPr>
                        <a:t>Health Services</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$278,152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$256,184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$21,968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8.58%</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17331103"/>
                  </a:ext>
                </a:extLst>
              </a:tr>
              <a:tr h="264772">
                <a:tc>
                  <a:txBody>
                    <a:bodyPr/>
                    <a:lstStyle/>
                    <a:p>
                      <a:pPr algn="l" fontAlgn="b"/>
                      <a:r>
                        <a:rPr lang="en-US" sz="1600" u="none" strike="noStrike">
                          <a:effectLst/>
                        </a:rPr>
                        <a:t>Reserve Fund</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$168,000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$155,000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$13,000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8.39%</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99304610"/>
                  </a:ext>
                </a:extLst>
              </a:tr>
              <a:tr h="491199">
                <a:tc>
                  <a:txBody>
                    <a:bodyPr/>
                    <a:lstStyle/>
                    <a:p>
                      <a:pPr algn="l" fontAlgn="b"/>
                      <a:r>
                        <a:rPr lang="en-US" sz="1600" u="none" strike="noStrike">
                          <a:effectLst/>
                        </a:rPr>
                        <a:t>Vocational/Technical Schools</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$171,669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$304,641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($132,972)</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-43.65%</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469458041"/>
                  </a:ext>
                </a:extLst>
              </a:tr>
              <a:tr h="264772">
                <a:tc>
                  <a:txBody>
                    <a:bodyPr/>
                    <a:lstStyle/>
                    <a:p>
                      <a:pPr algn="l" fontAlgn="b"/>
                      <a:r>
                        <a:rPr lang="en-US" sz="1600" u="none" strike="noStrike">
                          <a:effectLst/>
                        </a:rPr>
                        <a:t>Protection</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3,347,023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3,520,732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($173,709)</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-4.93%</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11860991"/>
                  </a:ext>
                </a:extLst>
              </a:tr>
              <a:tr h="264772">
                <a:tc>
                  <a:txBody>
                    <a:bodyPr/>
                    <a:lstStyle/>
                    <a:p>
                      <a:pPr algn="l" fontAlgn="b"/>
                      <a:r>
                        <a:rPr lang="en-US" sz="1600" u="none" strike="noStrike">
                          <a:effectLst/>
                        </a:rPr>
                        <a:t>Debt Service</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$1,028,492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$1,334,132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($305,640)</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-22.91%</a:t>
                      </a:r>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2900354"/>
                  </a:ext>
                </a:extLst>
              </a:tr>
              <a:tr h="264772">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84092012"/>
                  </a:ext>
                </a:extLst>
              </a:tr>
              <a:tr h="264772">
                <a:tc>
                  <a:txBody>
                    <a:bodyPr/>
                    <a:lstStyle/>
                    <a:p>
                      <a:pPr algn="l" fontAlgn="b"/>
                      <a:r>
                        <a:rPr lang="en-US" sz="1600" u="none" strike="noStrike">
                          <a:effectLst/>
                        </a:rPr>
                        <a:t>Total Budget</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$27,996,663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$25,953,409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a:effectLst/>
                        </a:rPr>
                        <a:t>$2,043,254 </a:t>
                      </a:r>
                      <a:endParaRPr lang="en-US" sz="16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600" u="none" strike="noStrike" dirty="0">
                          <a:effectLst/>
                        </a:rPr>
                        <a:t>7.87%</a:t>
                      </a:r>
                      <a:endParaRPr lang="en-US"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18916123"/>
                  </a:ext>
                </a:extLst>
              </a:tr>
            </a:tbl>
          </a:graphicData>
        </a:graphic>
      </p:graphicFrame>
    </p:spTree>
    <p:extLst>
      <p:ext uri="{BB962C8B-B14F-4D97-AF65-F5344CB8AC3E}">
        <p14:creationId xmlns:p14="http://schemas.microsoft.com/office/powerpoint/2010/main" val="3711749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4BC51-6D1D-19C7-4694-1A3226FDF34F}"/>
              </a:ext>
            </a:extLst>
          </p:cNvPr>
          <p:cNvSpPr>
            <a:spLocks noGrp="1"/>
          </p:cNvSpPr>
          <p:nvPr>
            <p:ph type="title"/>
          </p:nvPr>
        </p:nvSpPr>
        <p:spPr>
          <a:xfrm>
            <a:off x="457200" y="152400"/>
            <a:ext cx="7543800" cy="551596"/>
          </a:xfrm>
        </p:spPr>
        <p:txBody>
          <a:bodyPr/>
          <a:lstStyle/>
          <a:p>
            <a:r>
              <a:rPr lang="en-US" dirty="0"/>
              <a:t>Debt Repayments – 10 years</a:t>
            </a:r>
          </a:p>
        </p:txBody>
      </p:sp>
      <p:sp>
        <p:nvSpPr>
          <p:cNvPr id="3" name="Slide Number Placeholder 2">
            <a:extLst>
              <a:ext uri="{FF2B5EF4-FFF2-40B4-BE49-F238E27FC236}">
                <a16:creationId xmlns:a16="http://schemas.microsoft.com/office/drawing/2014/main" id="{FAD9E966-9C5C-E639-1BB3-1FDE1DCA07CB}"/>
              </a:ext>
            </a:extLst>
          </p:cNvPr>
          <p:cNvSpPr>
            <a:spLocks noGrp="1"/>
          </p:cNvSpPr>
          <p:nvPr>
            <p:ph type="sldNum" sz="quarter" idx="12"/>
          </p:nvPr>
        </p:nvSpPr>
        <p:spPr/>
        <p:txBody>
          <a:bodyPr/>
          <a:lstStyle/>
          <a:p>
            <a:fld id="{5B7BB3A3-26C5-454A-A08F-43B7601FB15E}" type="slidenum">
              <a:rPr lang="en-US" smtClean="0"/>
              <a:t>17</a:t>
            </a:fld>
            <a:endParaRPr lang="en-US"/>
          </a:p>
        </p:txBody>
      </p:sp>
      <p:cxnSp>
        <p:nvCxnSpPr>
          <p:cNvPr id="7" name="Straight Connector 6">
            <a:extLst>
              <a:ext uri="{FF2B5EF4-FFF2-40B4-BE49-F238E27FC236}">
                <a16:creationId xmlns:a16="http://schemas.microsoft.com/office/drawing/2014/main" id="{9DDF7A73-9CC7-30CC-4DF2-6DBCAC6C7CBA}"/>
              </a:ext>
            </a:extLst>
          </p:cNvPr>
          <p:cNvCxnSpPr/>
          <p:nvPr/>
        </p:nvCxnSpPr>
        <p:spPr>
          <a:xfrm>
            <a:off x="1981200" y="2209800"/>
            <a:ext cx="5791200"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2447821-9FC4-B342-0A7D-28DAD16EA662}"/>
              </a:ext>
            </a:extLst>
          </p:cNvPr>
          <p:cNvSpPr txBox="1"/>
          <p:nvPr/>
        </p:nvSpPr>
        <p:spPr>
          <a:xfrm>
            <a:off x="4038600" y="2286000"/>
            <a:ext cx="2895600" cy="369332"/>
          </a:xfrm>
          <a:prstGeom prst="rect">
            <a:avLst/>
          </a:prstGeom>
          <a:noFill/>
          <a:ln>
            <a:noFill/>
            <a:prstDash val="sysDash"/>
          </a:ln>
        </p:spPr>
        <p:txBody>
          <a:bodyPr wrap="square" rtlCol="0">
            <a:spAutoFit/>
          </a:bodyPr>
          <a:lstStyle/>
          <a:p>
            <a:r>
              <a:rPr lang="en-US" dirty="0"/>
              <a:t>4.2% of Operating Budget</a:t>
            </a:r>
          </a:p>
        </p:txBody>
      </p:sp>
      <p:sp>
        <p:nvSpPr>
          <p:cNvPr id="10" name="TextBox 9">
            <a:extLst>
              <a:ext uri="{FF2B5EF4-FFF2-40B4-BE49-F238E27FC236}">
                <a16:creationId xmlns:a16="http://schemas.microsoft.com/office/drawing/2014/main" id="{9CECB123-B790-124F-9516-19137FC1FA52}"/>
              </a:ext>
            </a:extLst>
          </p:cNvPr>
          <p:cNvSpPr txBox="1"/>
          <p:nvPr/>
        </p:nvSpPr>
        <p:spPr>
          <a:xfrm>
            <a:off x="457200" y="762000"/>
            <a:ext cx="8001000" cy="1477328"/>
          </a:xfrm>
          <a:prstGeom prst="rect">
            <a:avLst/>
          </a:prstGeom>
          <a:noFill/>
        </p:spPr>
        <p:txBody>
          <a:bodyPr wrap="square" rtlCol="0">
            <a:spAutoFit/>
          </a:bodyPr>
          <a:lstStyle/>
          <a:p>
            <a:pPr marL="285750" indent="-285750">
              <a:buFont typeface="Arial" panose="020B0604020202020204" pitchFamily="34" charset="0"/>
              <a:buChar char="•"/>
            </a:pPr>
            <a:r>
              <a:rPr lang="en-US" dirty="0"/>
              <a:t>Does not include future debt requirements</a:t>
            </a:r>
          </a:p>
          <a:p>
            <a:pPr marL="742950" lvl="1" indent="-285750">
              <a:buFont typeface="Arial" panose="020B0604020202020204" pitchFamily="34" charset="0"/>
              <a:buChar char="•"/>
            </a:pPr>
            <a:r>
              <a:rPr lang="en-US" dirty="0"/>
              <a:t>FY25 Bonding $645,000</a:t>
            </a:r>
          </a:p>
          <a:p>
            <a:pPr marL="742950" lvl="1" indent="-285750">
              <a:buFont typeface="Arial" panose="020B0604020202020204" pitchFamily="34" charset="0"/>
              <a:buChar char="•"/>
            </a:pPr>
            <a:r>
              <a:rPr lang="en-US" dirty="0"/>
              <a:t>Fire Station (TBD)</a:t>
            </a:r>
          </a:p>
          <a:p>
            <a:pPr marL="742950" lvl="1" indent="-285750">
              <a:buFont typeface="Arial" panose="020B0604020202020204" pitchFamily="34" charset="0"/>
              <a:buChar char="•"/>
            </a:pPr>
            <a:r>
              <a:rPr lang="en-US" dirty="0"/>
              <a:t>Policy: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Debt service should not exceed 10% of revenues (FY25 = $2.9MM)</a:t>
            </a:r>
            <a:endParaRPr lang="en-US" dirty="0"/>
          </a:p>
          <a:p>
            <a:endParaRPr lang="en-US" dirty="0"/>
          </a:p>
        </p:txBody>
      </p:sp>
      <p:graphicFrame>
        <p:nvGraphicFramePr>
          <p:cNvPr id="13" name="Object 12">
            <a:extLst>
              <a:ext uri="{FF2B5EF4-FFF2-40B4-BE49-F238E27FC236}">
                <a16:creationId xmlns:a16="http://schemas.microsoft.com/office/drawing/2014/main" id="{E59C2215-E12A-1372-B8C9-E7BC4FFC5EC6}"/>
              </a:ext>
            </a:extLst>
          </p:cNvPr>
          <p:cNvGraphicFramePr>
            <a:graphicFrameLocks noChangeAspect="1"/>
          </p:cNvGraphicFramePr>
          <p:nvPr>
            <p:extLst>
              <p:ext uri="{D42A27DB-BD31-4B8C-83A1-F6EECF244321}">
                <p14:modId xmlns:p14="http://schemas.microsoft.com/office/powerpoint/2010/main" val="3595802174"/>
              </p:ext>
            </p:extLst>
          </p:nvPr>
        </p:nvGraphicFramePr>
        <p:xfrm>
          <a:off x="152400" y="2057400"/>
          <a:ext cx="8866907" cy="3886200"/>
        </p:xfrm>
        <a:graphic>
          <a:graphicData uri="http://schemas.openxmlformats.org/presentationml/2006/ole">
            <mc:AlternateContent xmlns:mc="http://schemas.openxmlformats.org/markup-compatibility/2006">
              <mc:Choice xmlns:v="urn:schemas-microsoft-com:vml" Requires="v">
                <p:oleObj spid="_x0000_s1026" name="Worksheet" r:id="rId4" imgW="11709426" imgH="5130845" progId="Excel.Sheet.12">
                  <p:embed/>
                </p:oleObj>
              </mc:Choice>
              <mc:Fallback>
                <p:oleObj name="Worksheet" r:id="rId4" imgW="11709426" imgH="5130845" progId="Excel.Sheet.12">
                  <p:embed/>
                  <p:pic>
                    <p:nvPicPr>
                      <p:cNvPr id="13" name="Object 12">
                        <a:extLst>
                          <a:ext uri="{FF2B5EF4-FFF2-40B4-BE49-F238E27FC236}">
                            <a16:creationId xmlns:a16="http://schemas.microsoft.com/office/drawing/2014/main" id="{E59C2215-E12A-1372-B8C9-E7BC4FFC5EC6}"/>
                          </a:ext>
                        </a:extLst>
                      </p:cNvPr>
                      <p:cNvPicPr/>
                      <p:nvPr/>
                    </p:nvPicPr>
                    <p:blipFill>
                      <a:blip r:embed="rId5"/>
                      <a:stretch>
                        <a:fillRect/>
                      </a:stretch>
                    </p:blipFill>
                    <p:spPr>
                      <a:xfrm>
                        <a:off x="152400" y="2057400"/>
                        <a:ext cx="8866907" cy="3886200"/>
                      </a:xfrm>
                      <a:prstGeom prst="rect">
                        <a:avLst/>
                      </a:prstGeom>
                    </p:spPr>
                  </p:pic>
                </p:oleObj>
              </mc:Fallback>
            </mc:AlternateContent>
          </a:graphicData>
        </a:graphic>
      </p:graphicFrame>
    </p:spTree>
    <p:extLst>
      <p:ext uri="{BB962C8B-B14F-4D97-AF65-F5344CB8AC3E}">
        <p14:creationId xmlns:p14="http://schemas.microsoft.com/office/powerpoint/2010/main" val="634159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41BC998-E4B7-8385-604A-76DA48639D75}"/>
              </a:ext>
            </a:extLst>
          </p:cNvPr>
          <p:cNvSpPr>
            <a:spLocks noGrp="1"/>
          </p:cNvSpPr>
          <p:nvPr>
            <p:ph type="title"/>
          </p:nvPr>
        </p:nvSpPr>
        <p:spPr>
          <a:xfrm>
            <a:off x="838200" y="152400"/>
            <a:ext cx="7528560" cy="685800"/>
          </a:xfrm>
        </p:spPr>
        <p:txBody>
          <a:bodyPr/>
          <a:lstStyle/>
          <a:p>
            <a:pPr algn="just"/>
            <a:r>
              <a:rPr lang="en-US" sz="3200" dirty="0">
                <a:latin typeface="+mn-lt"/>
              </a:rPr>
              <a:t>Shift from commercial to residential tax base</a:t>
            </a:r>
          </a:p>
        </p:txBody>
      </p:sp>
      <p:sp>
        <p:nvSpPr>
          <p:cNvPr id="7" name="Slide Number Placeholder 6">
            <a:extLst>
              <a:ext uri="{FF2B5EF4-FFF2-40B4-BE49-F238E27FC236}">
                <a16:creationId xmlns:a16="http://schemas.microsoft.com/office/drawing/2014/main" id="{32C19A0F-8BFA-E997-DD52-F3A7C86FE4E6}"/>
              </a:ext>
            </a:extLst>
          </p:cNvPr>
          <p:cNvSpPr>
            <a:spLocks noGrp="1"/>
          </p:cNvSpPr>
          <p:nvPr>
            <p:ph type="sldNum" sz="quarter" idx="12"/>
          </p:nvPr>
        </p:nvSpPr>
        <p:spPr/>
        <p:txBody>
          <a:bodyPr/>
          <a:lstStyle/>
          <a:p>
            <a:fld id="{5B7BB3A3-26C5-454A-A08F-43B7601FB15E}" type="slidenum">
              <a:rPr lang="en-US" smtClean="0"/>
              <a:t>18</a:t>
            </a:fld>
            <a:endParaRPr lang="en-US"/>
          </a:p>
        </p:txBody>
      </p:sp>
      <p:graphicFrame>
        <p:nvGraphicFramePr>
          <p:cNvPr id="8" name="Table 7">
            <a:extLst>
              <a:ext uri="{FF2B5EF4-FFF2-40B4-BE49-F238E27FC236}">
                <a16:creationId xmlns:a16="http://schemas.microsoft.com/office/drawing/2014/main" id="{C63F21CC-5749-9FA4-2EEE-B593DEAD5B24}"/>
              </a:ext>
            </a:extLst>
          </p:cNvPr>
          <p:cNvGraphicFramePr>
            <a:graphicFrameLocks noGrp="1"/>
          </p:cNvGraphicFramePr>
          <p:nvPr>
            <p:extLst>
              <p:ext uri="{D42A27DB-BD31-4B8C-83A1-F6EECF244321}">
                <p14:modId xmlns:p14="http://schemas.microsoft.com/office/powerpoint/2010/main" val="373230052"/>
              </p:ext>
            </p:extLst>
          </p:nvPr>
        </p:nvGraphicFramePr>
        <p:xfrm>
          <a:off x="1371600" y="762000"/>
          <a:ext cx="6705600" cy="4571996"/>
        </p:xfrm>
        <a:graphic>
          <a:graphicData uri="http://schemas.openxmlformats.org/drawingml/2006/table">
            <a:tbl>
              <a:tblPr/>
              <a:tblGrid>
                <a:gridCol w="1418829">
                  <a:extLst>
                    <a:ext uri="{9D8B030D-6E8A-4147-A177-3AD203B41FA5}">
                      <a16:colId xmlns:a16="http://schemas.microsoft.com/office/drawing/2014/main" val="1927405758"/>
                    </a:ext>
                  </a:extLst>
                </a:gridCol>
                <a:gridCol w="2543571">
                  <a:extLst>
                    <a:ext uri="{9D8B030D-6E8A-4147-A177-3AD203B41FA5}">
                      <a16:colId xmlns:a16="http://schemas.microsoft.com/office/drawing/2014/main" val="2206852106"/>
                    </a:ext>
                  </a:extLst>
                </a:gridCol>
                <a:gridCol w="2743200">
                  <a:extLst>
                    <a:ext uri="{9D8B030D-6E8A-4147-A177-3AD203B41FA5}">
                      <a16:colId xmlns:a16="http://schemas.microsoft.com/office/drawing/2014/main" val="2769315846"/>
                    </a:ext>
                  </a:extLst>
                </a:gridCol>
              </a:tblGrid>
              <a:tr h="415636">
                <a:tc>
                  <a:txBody>
                    <a:bodyPr/>
                    <a:lstStyle/>
                    <a:p>
                      <a:pPr algn="ctr" fontAlgn="b"/>
                      <a:r>
                        <a:rPr lang="en-US" sz="1400" b="1" i="0" u="none" strike="noStrike" dirty="0">
                          <a:solidFill>
                            <a:srgbClr val="4C4C4C"/>
                          </a:solidFill>
                          <a:effectLst/>
                          <a:highlight>
                            <a:srgbClr val="25A0DB"/>
                          </a:highlight>
                          <a:latin typeface="'segoe ui'"/>
                        </a:rPr>
                        <a:t>Fiscal Year</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25A0DB"/>
                    </a:solidFill>
                  </a:tcPr>
                </a:tc>
                <a:tc>
                  <a:txBody>
                    <a:bodyPr/>
                    <a:lstStyle/>
                    <a:p>
                      <a:pPr algn="ctr" fontAlgn="b"/>
                      <a:r>
                        <a:rPr lang="en-US" sz="1400" b="1" i="0" u="none" strike="noStrike" dirty="0" err="1">
                          <a:solidFill>
                            <a:srgbClr val="4C4C4C"/>
                          </a:solidFill>
                          <a:effectLst/>
                          <a:highlight>
                            <a:srgbClr val="25A0DB"/>
                          </a:highlight>
                          <a:latin typeface="'segoe ui'"/>
                        </a:rPr>
                        <a:t>Residentail</a:t>
                      </a:r>
                      <a:r>
                        <a:rPr lang="en-US" sz="1400" b="1" i="0" u="none" strike="noStrike" dirty="0">
                          <a:solidFill>
                            <a:srgbClr val="4C4C4C"/>
                          </a:solidFill>
                          <a:effectLst/>
                          <a:highlight>
                            <a:srgbClr val="25A0DB"/>
                          </a:highlight>
                          <a:latin typeface="'segoe ui'"/>
                        </a:rPr>
                        <a:t> Levy as a % of Total</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25A0DB"/>
                    </a:solidFill>
                  </a:tcPr>
                </a:tc>
                <a:tc>
                  <a:txBody>
                    <a:bodyPr/>
                    <a:lstStyle/>
                    <a:p>
                      <a:pPr algn="ctr" fontAlgn="b"/>
                      <a:r>
                        <a:rPr lang="en-US" sz="1400" b="1" i="0" u="none" strike="noStrike" dirty="0">
                          <a:solidFill>
                            <a:srgbClr val="4C4C4C"/>
                          </a:solidFill>
                          <a:effectLst/>
                          <a:highlight>
                            <a:srgbClr val="25A0DB"/>
                          </a:highlight>
                          <a:latin typeface="'segoe ui'"/>
                        </a:rPr>
                        <a:t>Commercial Levy as a % of Total</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25A0DB"/>
                    </a:solidFill>
                  </a:tcPr>
                </a:tc>
                <a:extLst>
                  <a:ext uri="{0D108BD9-81ED-4DB2-BD59-A6C34878D82A}">
                    <a16:rowId xmlns:a16="http://schemas.microsoft.com/office/drawing/2014/main" val="2255731089"/>
                  </a:ext>
                </a:extLst>
              </a:tr>
              <a:tr h="415636">
                <a:tc>
                  <a:txBody>
                    <a:bodyPr/>
                    <a:lstStyle/>
                    <a:p>
                      <a:pPr algn="ctr" fontAlgn="b"/>
                      <a:r>
                        <a:rPr lang="en-US" sz="1400" b="0" i="0" u="none" strike="noStrike" dirty="0">
                          <a:solidFill>
                            <a:srgbClr val="4C4C4C"/>
                          </a:solidFill>
                          <a:effectLst/>
                          <a:highlight>
                            <a:srgbClr val="FFFFFF"/>
                          </a:highlight>
                          <a:latin typeface="'segoe ui'"/>
                        </a:rPr>
                        <a:t>2015</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75.67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24.33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19701615"/>
                  </a:ext>
                </a:extLst>
              </a:tr>
              <a:tr h="415636">
                <a:tc>
                  <a:txBody>
                    <a:bodyPr/>
                    <a:lstStyle/>
                    <a:p>
                      <a:pPr algn="ctr" fontAlgn="b"/>
                      <a:r>
                        <a:rPr lang="en-US" sz="1400" b="0" i="0" u="none" strike="noStrike" dirty="0">
                          <a:solidFill>
                            <a:srgbClr val="4C4C4C"/>
                          </a:solidFill>
                          <a:effectLst/>
                          <a:highlight>
                            <a:srgbClr val="FFFFFF"/>
                          </a:highlight>
                          <a:latin typeface="'segoe ui'"/>
                        </a:rPr>
                        <a:t>2016</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76.09</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23.91</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623112235"/>
                  </a:ext>
                </a:extLst>
              </a:tr>
              <a:tr h="415636">
                <a:tc>
                  <a:txBody>
                    <a:bodyPr/>
                    <a:lstStyle/>
                    <a:p>
                      <a:pPr algn="ctr" fontAlgn="b"/>
                      <a:r>
                        <a:rPr lang="en-US" sz="1400" b="0" i="0" u="none" strike="noStrike">
                          <a:solidFill>
                            <a:srgbClr val="4C4C4C"/>
                          </a:solidFill>
                          <a:effectLst/>
                          <a:highlight>
                            <a:srgbClr val="FFFFFF"/>
                          </a:highlight>
                          <a:latin typeface="'segoe ui'"/>
                        </a:rPr>
                        <a:t>2017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76.83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23.17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887088680"/>
                  </a:ext>
                </a:extLst>
              </a:tr>
              <a:tr h="415636">
                <a:tc>
                  <a:txBody>
                    <a:bodyPr/>
                    <a:lstStyle/>
                    <a:p>
                      <a:pPr algn="ctr" fontAlgn="b"/>
                      <a:r>
                        <a:rPr lang="en-US" sz="1400" b="0" i="0" u="none" strike="noStrike">
                          <a:solidFill>
                            <a:srgbClr val="4C4C4C"/>
                          </a:solidFill>
                          <a:effectLst/>
                          <a:highlight>
                            <a:srgbClr val="FFFFFF"/>
                          </a:highlight>
                          <a:latin typeface="'segoe ui'"/>
                        </a:rPr>
                        <a:t>2018</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77.83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22.17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4169644352"/>
                  </a:ext>
                </a:extLst>
              </a:tr>
              <a:tr h="415636">
                <a:tc>
                  <a:txBody>
                    <a:bodyPr/>
                    <a:lstStyle/>
                    <a:p>
                      <a:pPr algn="ctr" fontAlgn="b"/>
                      <a:r>
                        <a:rPr lang="en-US" sz="1400" b="0" i="0" u="none" strike="noStrike">
                          <a:solidFill>
                            <a:srgbClr val="4C4C4C"/>
                          </a:solidFill>
                          <a:effectLst/>
                          <a:highlight>
                            <a:srgbClr val="FFFFFF"/>
                          </a:highlight>
                          <a:latin typeface="'segoe ui'"/>
                        </a:rPr>
                        <a:t>2019</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78.65</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21.35</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819935669"/>
                  </a:ext>
                </a:extLst>
              </a:tr>
              <a:tr h="415636">
                <a:tc>
                  <a:txBody>
                    <a:bodyPr/>
                    <a:lstStyle/>
                    <a:p>
                      <a:pPr algn="ctr" fontAlgn="b"/>
                      <a:r>
                        <a:rPr lang="en-US" sz="1400" b="0" i="0" u="none" strike="noStrike">
                          <a:solidFill>
                            <a:srgbClr val="4C4C4C"/>
                          </a:solidFill>
                          <a:effectLst/>
                          <a:highlight>
                            <a:srgbClr val="FFFFFF"/>
                          </a:highlight>
                          <a:latin typeface="'segoe ui'"/>
                        </a:rPr>
                        <a:t>2020</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79.40</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20.60</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634853394"/>
                  </a:ext>
                </a:extLst>
              </a:tr>
              <a:tr h="415636">
                <a:tc>
                  <a:txBody>
                    <a:bodyPr/>
                    <a:lstStyle/>
                    <a:p>
                      <a:pPr algn="ctr" fontAlgn="b"/>
                      <a:r>
                        <a:rPr lang="en-US" sz="1400" b="0" i="0" u="none" strike="noStrike">
                          <a:solidFill>
                            <a:srgbClr val="4C4C4C"/>
                          </a:solidFill>
                          <a:effectLst/>
                          <a:highlight>
                            <a:srgbClr val="FFFFFF"/>
                          </a:highlight>
                          <a:latin typeface="'segoe ui'"/>
                        </a:rPr>
                        <a:t>2021</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78.79</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21.21</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686208039"/>
                  </a:ext>
                </a:extLst>
              </a:tr>
              <a:tr h="415636">
                <a:tc>
                  <a:txBody>
                    <a:bodyPr/>
                    <a:lstStyle/>
                    <a:p>
                      <a:pPr algn="ctr" fontAlgn="b"/>
                      <a:r>
                        <a:rPr lang="en-US" sz="1400" b="0" i="0" u="none" strike="noStrike">
                          <a:solidFill>
                            <a:srgbClr val="4C4C4C"/>
                          </a:solidFill>
                          <a:effectLst/>
                          <a:highlight>
                            <a:srgbClr val="FFFFFF"/>
                          </a:highlight>
                          <a:latin typeface="'segoe ui'"/>
                        </a:rPr>
                        <a:t>2022</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79.63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20.37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2764491899"/>
                  </a:ext>
                </a:extLst>
              </a:tr>
              <a:tr h="415636">
                <a:tc>
                  <a:txBody>
                    <a:bodyPr/>
                    <a:lstStyle/>
                    <a:p>
                      <a:pPr algn="ctr" fontAlgn="b"/>
                      <a:r>
                        <a:rPr lang="en-US" sz="1400" b="0" i="0" u="none" strike="noStrike">
                          <a:solidFill>
                            <a:srgbClr val="4C4C4C"/>
                          </a:solidFill>
                          <a:effectLst/>
                          <a:highlight>
                            <a:srgbClr val="FFFFFF"/>
                          </a:highlight>
                          <a:latin typeface="'segoe ui'"/>
                        </a:rPr>
                        <a:t>2023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81.92</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18.08</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553409254"/>
                  </a:ext>
                </a:extLst>
              </a:tr>
              <a:tr h="415636">
                <a:tc>
                  <a:txBody>
                    <a:bodyPr/>
                    <a:lstStyle/>
                    <a:p>
                      <a:pPr algn="ctr" fontAlgn="b"/>
                      <a:r>
                        <a:rPr lang="en-US" sz="1400" b="0" i="0" u="none" strike="noStrike">
                          <a:solidFill>
                            <a:srgbClr val="4C4C4C"/>
                          </a:solidFill>
                          <a:effectLst/>
                          <a:highlight>
                            <a:srgbClr val="FFFFFF"/>
                          </a:highlight>
                          <a:latin typeface="'segoe ui'"/>
                        </a:rPr>
                        <a:t>2024</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81.81</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4C4C4C"/>
                          </a:solidFill>
                          <a:effectLst/>
                          <a:highlight>
                            <a:srgbClr val="FFFFFF"/>
                          </a:highlight>
                          <a:latin typeface="'segoe ui'"/>
                        </a:rPr>
                        <a:t>18.19</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441362409"/>
                  </a:ext>
                </a:extLst>
              </a:tr>
            </a:tbl>
          </a:graphicData>
        </a:graphic>
      </p:graphicFrame>
      <p:sp>
        <p:nvSpPr>
          <p:cNvPr id="4" name="TextBox 3">
            <a:extLst>
              <a:ext uri="{FF2B5EF4-FFF2-40B4-BE49-F238E27FC236}">
                <a16:creationId xmlns:a16="http://schemas.microsoft.com/office/drawing/2014/main" id="{7F9BAB11-4BD0-0898-8B01-FD423EDE651D}"/>
              </a:ext>
            </a:extLst>
          </p:cNvPr>
          <p:cNvSpPr txBox="1"/>
          <p:nvPr/>
        </p:nvSpPr>
        <p:spPr>
          <a:xfrm>
            <a:off x="381000" y="5867400"/>
            <a:ext cx="4572000" cy="369332"/>
          </a:xfrm>
          <a:prstGeom prst="rect">
            <a:avLst/>
          </a:prstGeom>
          <a:noFill/>
        </p:spPr>
        <p:txBody>
          <a:bodyPr wrap="square">
            <a:spAutoFit/>
          </a:bodyPr>
          <a:lstStyle/>
          <a:p>
            <a:r>
              <a:rPr lang="en-US" sz="1800" b="0" i="0" u="sng" strike="noStrike" dirty="0">
                <a:solidFill>
                  <a:srgbClr val="0563C1"/>
                </a:solidFill>
                <a:effectLst/>
                <a:latin typeface="Calibri" panose="020F0502020204030204" pitchFamily="34" charset="0"/>
                <a:hlinkClick r:id="rId2"/>
              </a:rPr>
              <a:t>https://dlsgateway.dor.state.ma.us/gateway</a:t>
            </a:r>
            <a:endParaRPr lang="en-US" dirty="0"/>
          </a:p>
        </p:txBody>
      </p:sp>
    </p:spTree>
    <p:extLst>
      <p:ext uri="{BB962C8B-B14F-4D97-AF65-F5344CB8AC3E}">
        <p14:creationId xmlns:p14="http://schemas.microsoft.com/office/powerpoint/2010/main" val="1061489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41BC998-E4B7-8385-604A-76DA48639D75}"/>
              </a:ext>
            </a:extLst>
          </p:cNvPr>
          <p:cNvSpPr>
            <a:spLocks noGrp="1"/>
          </p:cNvSpPr>
          <p:nvPr>
            <p:ph type="title"/>
          </p:nvPr>
        </p:nvSpPr>
        <p:spPr>
          <a:xfrm>
            <a:off x="838200" y="152400"/>
            <a:ext cx="7528560" cy="685800"/>
          </a:xfrm>
        </p:spPr>
        <p:txBody>
          <a:bodyPr/>
          <a:lstStyle/>
          <a:p>
            <a:pPr algn="just"/>
            <a:r>
              <a:rPr lang="en-US" sz="3200" dirty="0">
                <a:latin typeface="+mn-lt"/>
              </a:rPr>
              <a:t>Commercial tax base is declining</a:t>
            </a:r>
          </a:p>
        </p:txBody>
      </p:sp>
      <p:sp>
        <p:nvSpPr>
          <p:cNvPr id="7" name="Slide Number Placeholder 6">
            <a:extLst>
              <a:ext uri="{FF2B5EF4-FFF2-40B4-BE49-F238E27FC236}">
                <a16:creationId xmlns:a16="http://schemas.microsoft.com/office/drawing/2014/main" id="{32C19A0F-8BFA-E997-DD52-F3A7C86FE4E6}"/>
              </a:ext>
            </a:extLst>
          </p:cNvPr>
          <p:cNvSpPr>
            <a:spLocks noGrp="1"/>
          </p:cNvSpPr>
          <p:nvPr>
            <p:ph type="sldNum" sz="quarter" idx="12"/>
          </p:nvPr>
        </p:nvSpPr>
        <p:spPr/>
        <p:txBody>
          <a:bodyPr/>
          <a:lstStyle/>
          <a:p>
            <a:fld id="{5B7BB3A3-26C5-454A-A08F-43B7601FB15E}" type="slidenum">
              <a:rPr lang="en-US" smtClean="0"/>
              <a:t>19</a:t>
            </a:fld>
            <a:endParaRPr lang="en-US"/>
          </a:p>
        </p:txBody>
      </p:sp>
      <p:graphicFrame>
        <p:nvGraphicFramePr>
          <p:cNvPr id="4" name="Chart 3">
            <a:extLst>
              <a:ext uri="{FF2B5EF4-FFF2-40B4-BE49-F238E27FC236}">
                <a16:creationId xmlns:a16="http://schemas.microsoft.com/office/drawing/2014/main" id="{34CC842B-708D-1865-40C2-1E7E2101DAED}"/>
              </a:ext>
            </a:extLst>
          </p:cNvPr>
          <p:cNvGraphicFramePr>
            <a:graphicFrameLocks noGrp="1"/>
          </p:cNvGraphicFramePr>
          <p:nvPr>
            <p:extLst>
              <p:ext uri="{D42A27DB-BD31-4B8C-83A1-F6EECF244321}">
                <p14:modId xmlns:p14="http://schemas.microsoft.com/office/powerpoint/2010/main" val="3661040041"/>
              </p:ext>
            </p:extLst>
          </p:nvPr>
        </p:nvGraphicFramePr>
        <p:xfrm>
          <a:off x="304800" y="586176"/>
          <a:ext cx="8650111" cy="627944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00561CCA-3C59-E935-8ED0-A87EDF70AA79}"/>
              </a:ext>
            </a:extLst>
          </p:cNvPr>
          <p:cNvSpPr txBox="1"/>
          <p:nvPr/>
        </p:nvSpPr>
        <p:spPr>
          <a:xfrm>
            <a:off x="762000" y="1219200"/>
            <a:ext cx="2133600" cy="1200329"/>
          </a:xfrm>
          <a:prstGeom prst="rect">
            <a:avLst/>
          </a:prstGeom>
          <a:noFill/>
        </p:spPr>
        <p:txBody>
          <a:bodyPr wrap="square" rtlCol="0">
            <a:spAutoFit/>
          </a:bodyPr>
          <a:lstStyle/>
          <a:p>
            <a:pPr algn="ctr"/>
            <a:r>
              <a:rPr lang="en-US" sz="2400" dirty="0"/>
              <a:t>2015  Commercial Tax = 24% of Total</a:t>
            </a:r>
          </a:p>
        </p:txBody>
      </p:sp>
      <p:sp>
        <p:nvSpPr>
          <p:cNvPr id="6" name="TextBox 5">
            <a:extLst>
              <a:ext uri="{FF2B5EF4-FFF2-40B4-BE49-F238E27FC236}">
                <a16:creationId xmlns:a16="http://schemas.microsoft.com/office/drawing/2014/main" id="{D5DD071C-FAB7-8726-0490-CACDAAD4AC0D}"/>
              </a:ext>
            </a:extLst>
          </p:cNvPr>
          <p:cNvSpPr txBox="1"/>
          <p:nvPr/>
        </p:nvSpPr>
        <p:spPr>
          <a:xfrm>
            <a:off x="6400800" y="2362200"/>
            <a:ext cx="2133600" cy="1200329"/>
          </a:xfrm>
          <a:prstGeom prst="rect">
            <a:avLst/>
          </a:prstGeom>
          <a:noFill/>
        </p:spPr>
        <p:txBody>
          <a:bodyPr wrap="square" rtlCol="0">
            <a:spAutoFit/>
          </a:bodyPr>
          <a:lstStyle/>
          <a:p>
            <a:pPr algn="ctr"/>
            <a:r>
              <a:rPr lang="en-US" sz="2400" dirty="0"/>
              <a:t>2024  Commercial Tax = 18% of Total</a:t>
            </a:r>
          </a:p>
        </p:txBody>
      </p:sp>
    </p:spTree>
    <p:extLst>
      <p:ext uri="{BB962C8B-B14F-4D97-AF65-F5344CB8AC3E}">
        <p14:creationId xmlns:p14="http://schemas.microsoft.com/office/powerpoint/2010/main" val="3396891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8662"/>
            <a:ext cx="7696200" cy="584775"/>
          </a:xfrm>
          <a:prstGeom prst="rect">
            <a:avLst/>
          </a:prstGeom>
          <a:noFill/>
        </p:spPr>
        <p:txBody>
          <a:bodyPr wrap="square" rtlCol="0">
            <a:spAutoFit/>
          </a:bodyPr>
          <a:lstStyle/>
          <a:p>
            <a:r>
              <a:rPr lang="en-US" sz="3200" dirty="0">
                <a:solidFill>
                  <a:schemeClr val="tx2"/>
                </a:solidFill>
                <a:latin typeface="+mj-lt"/>
              </a:rPr>
              <a:t>Finance Committee (</a:t>
            </a:r>
            <a:r>
              <a:rPr lang="en-US" sz="3200" dirty="0" err="1">
                <a:solidFill>
                  <a:schemeClr val="tx2"/>
                </a:solidFill>
                <a:latin typeface="+mj-lt"/>
              </a:rPr>
              <a:t>FinCom</a:t>
            </a:r>
            <a:r>
              <a:rPr lang="en-US" sz="3200" dirty="0">
                <a:solidFill>
                  <a:schemeClr val="tx2"/>
                </a:solidFill>
                <a:latin typeface="+mj-lt"/>
              </a:rPr>
              <a:t>)</a:t>
            </a:r>
            <a:endParaRPr lang="en-US" sz="3200" i="1" dirty="0">
              <a:solidFill>
                <a:schemeClr val="tx2"/>
              </a:solidFill>
              <a:latin typeface="+mj-lt"/>
            </a:endParaRPr>
          </a:p>
        </p:txBody>
      </p:sp>
      <p:sp>
        <p:nvSpPr>
          <p:cNvPr id="3" name="TextBox 2"/>
          <p:cNvSpPr txBox="1"/>
          <p:nvPr/>
        </p:nvSpPr>
        <p:spPr>
          <a:xfrm>
            <a:off x="228600" y="547205"/>
            <a:ext cx="8686800" cy="5912581"/>
          </a:xfrm>
          <a:prstGeom prst="rect">
            <a:avLst/>
          </a:prstGeom>
          <a:noFill/>
        </p:spPr>
        <p:txBody>
          <a:bodyPr wrap="square" rtlCol="0">
            <a:spAutoFit/>
          </a:bodyPr>
          <a:lstStyle/>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Appointed by Moderator</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Works with Select Board and Town Management </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Oversight of Town finances</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Development of Financial Policies</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Development of a balanced annual budget </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Liaison with other committees and schools</a:t>
            </a:r>
          </a:p>
          <a:p>
            <a:pPr marL="342900"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Ensuring funding for service needs for the Town</a:t>
            </a:r>
          </a:p>
          <a:p>
            <a:pPr marL="800100" lvl="1"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Spending</a:t>
            </a:r>
          </a:p>
          <a:p>
            <a:pPr marL="800100" lvl="1"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Income (Taxation)</a:t>
            </a:r>
          </a:p>
          <a:p>
            <a:pPr marL="800100" lvl="1"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Reserves</a:t>
            </a:r>
          </a:p>
          <a:p>
            <a:pPr marL="800100" lvl="1" indent="-342900">
              <a:lnSpc>
                <a:spcPct val="107000"/>
              </a:lnSpc>
              <a:spcBef>
                <a:spcPts val="600"/>
              </a:spcBef>
              <a:buFont typeface="Symbol" panose="05050102010706020507" pitchFamily="18" charset="2"/>
              <a:buChar char=""/>
            </a:pPr>
            <a:r>
              <a:rPr lang="en-US" sz="2800" dirty="0">
                <a:solidFill>
                  <a:schemeClr val="bg2">
                    <a:lumMod val="25000"/>
                  </a:schemeClr>
                </a:solidFill>
                <a:latin typeface="Calibri" panose="020F0502020204030204" pitchFamily="34" charset="0"/>
                <a:cs typeface="Calibri" panose="020F0502020204030204" pitchFamily="34" charset="0"/>
              </a:rPr>
              <a:t>Debts</a:t>
            </a:r>
            <a:endParaRPr lang="en-US" sz="2800" dirty="0">
              <a:solidFill>
                <a:schemeClr val="bg2">
                  <a:lumMod val="25000"/>
                </a:schemeClr>
              </a:solidFill>
            </a:endParaRPr>
          </a:p>
        </p:txBody>
      </p:sp>
      <p:sp>
        <p:nvSpPr>
          <p:cNvPr id="4" name="Slide Number Placeholder 3"/>
          <p:cNvSpPr txBox="1">
            <a:spLocks/>
          </p:cNvSpPr>
          <p:nvPr/>
        </p:nvSpPr>
        <p:spPr>
          <a:xfrm>
            <a:off x="7425344" y="6459786"/>
            <a:ext cx="98401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B7BB3A3-26C5-454A-A08F-43B7601FB15E}" type="slidenum">
              <a:rPr lang="en-US" sz="1400" smtClean="0">
                <a:solidFill>
                  <a:schemeClr val="bg1"/>
                </a:solidFill>
              </a:rPr>
              <a:pPr algn="r"/>
              <a:t>2</a:t>
            </a:fld>
            <a:endParaRPr lang="en-US" sz="1400" dirty="0">
              <a:solidFill>
                <a:schemeClr val="bg1"/>
              </a:solidFill>
            </a:endParaRPr>
          </a:p>
        </p:txBody>
      </p:sp>
    </p:spTree>
    <p:extLst>
      <p:ext uri="{BB962C8B-B14F-4D97-AF65-F5344CB8AC3E}">
        <p14:creationId xmlns:p14="http://schemas.microsoft.com/office/powerpoint/2010/main" val="282792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4796"/>
            <a:ext cx="7696200" cy="584775"/>
          </a:xfrm>
          <a:prstGeom prst="rect">
            <a:avLst/>
          </a:prstGeom>
          <a:noFill/>
        </p:spPr>
        <p:txBody>
          <a:bodyPr wrap="square" rtlCol="0">
            <a:spAutoFit/>
          </a:bodyPr>
          <a:lstStyle/>
          <a:p>
            <a:r>
              <a:rPr lang="en-US" sz="3200" dirty="0">
                <a:solidFill>
                  <a:schemeClr val="tx2"/>
                </a:solidFill>
              </a:rPr>
              <a:t>Town Finance  Policy</a:t>
            </a:r>
            <a:endParaRPr lang="en-US" sz="3200" i="1" dirty="0">
              <a:solidFill>
                <a:schemeClr val="tx2"/>
              </a:solidFill>
            </a:endParaRPr>
          </a:p>
        </p:txBody>
      </p:sp>
      <p:sp>
        <p:nvSpPr>
          <p:cNvPr id="4" name="Slide Number Placeholder 3"/>
          <p:cNvSpPr txBox="1">
            <a:spLocks/>
          </p:cNvSpPr>
          <p:nvPr/>
        </p:nvSpPr>
        <p:spPr>
          <a:xfrm>
            <a:off x="7425344" y="6459786"/>
            <a:ext cx="98401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B7BB3A3-26C5-454A-A08F-43B7601FB15E}" type="slidenum">
              <a:rPr lang="en-US" sz="1400" smtClean="0">
                <a:solidFill>
                  <a:schemeClr val="bg1"/>
                </a:solidFill>
              </a:rPr>
              <a:pPr algn="r"/>
              <a:t>20</a:t>
            </a:fld>
            <a:endParaRPr lang="en-US" sz="1400" dirty="0">
              <a:solidFill>
                <a:schemeClr val="bg1"/>
              </a:solidFill>
            </a:endParaRPr>
          </a:p>
        </p:txBody>
      </p:sp>
      <p:graphicFrame>
        <p:nvGraphicFramePr>
          <p:cNvPr id="5" name="Table 5">
            <a:extLst>
              <a:ext uri="{FF2B5EF4-FFF2-40B4-BE49-F238E27FC236}">
                <a16:creationId xmlns:a16="http://schemas.microsoft.com/office/drawing/2014/main" id="{43C83C85-F58A-D296-BE82-C09948B104E0}"/>
              </a:ext>
            </a:extLst>
          </p:cNvPr>
          <p:cNvGraphicFramePr>
            <a:graphicFrameLocks noGrp="1"/>
          </p:cNvGraphicFramePr>
          <p:nvPr>
            <p:extLst>
              <p:ext uri="{D42A27DB-BD31-4B8C-83A1-F6EECF244321}">
                <p14:modId xmlns:p14="http://schemas.microsoft.com/office/powerpoint/2010/main" val="1252658587"/>
              </p:ext>
            </p:extLst>
          </p:nvPr>
        </p:nvGraphicFramePr>
        <p:xfrm>
          <a:off x="1066800" y="1066800"/>
          <a:ext cx="7086600" cy="4713573"/>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4218245293"/>
                    </a:ext>
                  </a:extLst>
                </a:gridCol>
                <a:gridCol w="4419600">
                  <a:extLst>
                    <a:ext uri="{9D8B030D-6E8A-4147-A177-3AD203B41FA5}">
                      <a16:colId xmlns:a16="http://schemas.microsoft.com/office/drawing/2014/main" val="4012056299"/>
                    </a:ext>
                  </a:extLst>
                </a:gridCol>
              </a:tblGrid>
              <a:tr h="626049">
                <a:tc>
                  <a:txBody>
                    <a:bodyPr/>
                    <a:lstStyle/>
                    <a:p>
                      <a:r>
                        <a:rPr lang="en-US" sz="2000" dirty="0"/>
                        <a:t>Source of funds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2000" dirty="0"/>
                        <a:t>Commentary</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5419036"/>
                  </a:ext>
                </a:extLst>
              </a:tr>
              <a:tr h="849025">
                <a:tc>
                  <a:txBody>
                    <a:bodyPr/>
                    <a:lstStyle/>
                    <a:p>
                      <a:r>
                        <a:rPr lang="en-US" sz="1800" dirty="0">
                          <a:solidFill>
                            <a:schemeClr val="tx2"/>
                          </a:solidFill>
                        </a:rPr>
                        <a:t>Free Cash</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1800" dirty="0">
                          <a:solidFill>
                            <a:schemeClr val="tx2"/>
                          </a:solidFill>
                        </a:rPr>
                        <a:t>Maintained at &gt;5% of Operating Budget*</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8826473"/>
                  </a:ext>
                </a:extLst>
              </a:tr>
              <a:tr h="849025">
                <a:tc>
                  <a:txBody>
                    <a:bodyPr/>
                    <a:lstStyle/>
                    <a:p>
                      <a:r>
                        <a:rPr lang="en-US" sz="1800" dirty="0">
                          <a:solidFill>
                            <a:schemeClr val="tx2"/>
                          </a:solidFill>
                        </a:rPr>
                        <a:t>Reserve Fund</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800" dirty="0">
                          <a:solidFill>
                            <a:schemeClr val="tx2"/>
                          </a:solidFill>
                        </a:rPr>
                        <a:t>For emergency needs only*Fund at 0.6% of Operating Budget*</a:t>
                      </a:r>
                    </a:p>
                    <a:p>
                      <a:endParaRPr lang="en-US" sz="1800" dirty="0">
                        <a:solidFill>
                          <a:schemeClr val="tx2"/>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6781983"/>
                  </a:ext>
                </a:extLst>
              </a:tr>
              <a:tr h="849025">
                <a:tc>
                  <a:txBody>
                    <a:bodyPr/>
                    <a:lstStyle/>
                    <a:p>
                      <a:r>
                        <a:rPr lang="en-US" sz="1800" dirty="0">
                          <a:solidFill>
                            <a:schemeClr val="tx2"/>
                          </a:solidFill>
                        </a:rPr>
                        <a:t>Stabilization Fund</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1800" dirty="0">
                          <a:solidFill>
                            <a:schemeClr val="tx2"/>
                          </a:solidFill>
                        </a:rPr>
                        <a:t>Maintained at &gt;5% of Operating Budget*</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6351338"/>
                  </a:ext>
                </a:extLst>
              </a:tr>
              <a:tr h="849025">
                <a:tc>
                  <a:txBody>
                    <a:bodyPr/>
                    <a:lstStyle/>
                    <a:p>
                      <a:r>
                        <a:rPr lang="en-US" sz="1800" dirty="0">
                          <a:solidFill>
                            <a:schemeClr val="tx2"/>
                          </a:solidFill>
                        </a:rPr>
                        <a:t>Overlay Reserve Fund</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1800" dirty="0">
                          <a:solidFill>
                            <a:schemeClr val="tx2"/>
                          </a:solidFill>
                        </a:rPr>
                        <a:t>Determined by Assessor under State Guidelines*</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036446"/>
                  </a:ext>
                </a:extLst>
              </a:tr>
              <a:tr h="626049">
                <a:tc>
                  <a:txBody>
                    <a:bodyPr/>
                    <a:lstStyle/>
                    <a:p>
                      <a:r>
                        <a:rPr lang="en-US" dirty="0">
                          <a:solidFill>
                            <a:schemeClr val="tx2"/>
                          </a:solidFill>
                        </a:rPr>
                        <a:t>Debt Policy</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lang="en-US" dirty="0">
                        <a:solidFill>
                          <a:schemeClr val="tx2"/>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5514572"/>
                  </a:ext>
                </a:extLst>
              </a:tr>
            </a:tbl>
          </a:graphicData>
        </a:graphic>
      </p:graphicFrame>
    </p:spTree>
    <p:extLst>
      <p:ext uri="{BB962C8B-B14F-4D97-AF65-F5344CB8AC3E}">
        <p14:creationId xmlns:p14="http://schemas.microsoft.com/office/powerpoint/2010/main" val="4150050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245E43-B037-29E4-FCF3-84F38A13BB70}"/>
              </a:ext>
            </a:extLst>
          </p:cNvPr>
          <p:cNvSpPr>
            <a:spLocks noGrp="1"/>
          </p:cNvSpPr>
          <p:nvPr>
            <p:ph type="sldNum" sz="quarter" idx="12"/>
          </p:nvPr>
        </p:nvSpPr>
        <p:spPr/>
        <p:txBody>
          <a:bodyPr/>
          <a:lstStyle/>
          <a:p>
            <a:fld id="{5B7BB3A3-26C5-454A-A08F-43B7601FB15E}" type="slidenum">
              <a:rPr lang="en-US" smtClean="0"/>
              <a:t>21</a:t>
            </a:fld>
            <a:endParaRPr lang="en-US"/>
          </a:p>
        </p:txBody>
      </p:sp>
      <p:pic>
        <p:nvPicPr>
          <p:cNvPr id="3" name="Picture 2">
            <a:extLst>
              <a:ext uri="{FF2B5EF4-FFF2-40B4-BE49-F238E27FC236}">
                <a16:creationId xmlns:a16="http://schemas.microsoft.com/office/drawing/2014/main" id="{EED59BB2-17FD-4C98-EF87-871FE530A8BF}"/>
              </a:ext>
            </a:extLst>
          </p:cNvPr>
          <p:cNvPicPr>
            <a:picLocks noChangeAspect="1"/>
          </p:cNvPicPr>
          <p:nvPr/>
        </p:nvPicPr>
        <p:blipFill>
          <a:blip r:embed="rId2"/>
          <a:stretch>
            <a:fillRect/>
          </a:stretch>
        </p:blipFill>
        <p:spPr>
          <a:xfrm>
            <a:off x="228600" y="438149"/>
            <a:ext cx="8534400" cy="6400801"/>
          </a:xfrm>
          <a:prstGeom prst="rect">
            <a:avLst/>
          </a:prstGeom>
        </p:spPr>
      </p:pic>
    </p:spTree>
    <p:extLst>
      <p:ext uri="{BB962C8B-B14F-4D97-AF65-F5344CB8AC3E}">
        <p14:creationId xmlns:p14="http://schemas.microsoft.com/office/powerpoint/2010/main" val="2274351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DF42A6EE-13D9-BEEA-5CD5-D80F81587960}"/>
              </a:ext>
            </a:extLst>
          </p:cNvPr>
          <p:cNvGraphicFramePr>
            <a:graphicFrameLocks noGrp="1"/>
          </p:cNvGraphicFramePr>
          <p:nvPr>
            <p:extLst>
              <p:ext uri="{D42A27DB-BD31-4B8C-83A1-F6EECF244321}">
                <p14:modId xmlns:p14="http://schemas.microsoft.com/office/powerpoint/2010/main" val="1455424607"/>
              </p:ext>
            </p:extLst>
          </p:nvPr>
        </p:nvGraphicFramePr>
        <p:xfrm>
          <a:off x="304800" y="838200"/>
          <a:ext cx="81534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429FAB0F-830B-020C-FA39-7F99DE117705}"/>
              </a:ext>
            </a:extLst>
          </p:cNvPr>
          <p:cNvSpPr>
            <a:spLocks noGrp="1"/>
          </p:cNvSpPr>
          <p:nvPr>
            <p:ph type="title"/>
          </p:nvPr>
        </p:nvSpPr>
        <p:spPr>
          <a:xfrm>
            <a:off x="762000" y="152400"/>
            <a:ext cx="7543800" cy="627796"/>
          </a:xfrm>
        </p:spPr>
        <p:txBody>
          <a:bodyPr/>
          <a:lstStyle/>
          <a:p>
            <a:r>
              <a:rPr lang="en-US" dirty="0">
                <a:latin typeface="+mn-lt"/>
              </a:rPr>
              <a:t>Levy Capacity Reduced 2023-2025</a:t>
            </a:r>
          </a:p>
        </p:txBody>
      </p:sp>
      <p:sp>
        <p:nvSpPr>
          <p:cNvPr id="3" name="Slide Number Placeholder 2">
            <a:extLst>
              <a:ext uri="{FF2B5EF4-FFF2-40B4-BE49-F238E27FC236}">
                <a16:creationId xmlns:a16="http://schemas.microsoft.com/office/drawing/2014/main" id="{B59ACEE6-AB25-1D8E-AC37-35DC5FE02456}"/>
              </a:ext>
            </a:extLst>
          </p:cNvPr>
          <p:cNvSpPr>
            <a:spLocks noGrp="1"/>
          </p:cNvSpPr>
          <p:nvPr>
            <p:ph type="sldNum" sz="quarter" idx="12"/>
          </p:nvPr>
        </p:nvSpPr>
        <p:spPr/>
        <p:txBody>
          <a:bodyPr/>
          <a:lstStyle/>
          <a:p>
            <a:fld id="{5B7BB3A3-26C5-454A-A08F-43B7601FB15E}" type="slidenum">
              <a:rPr lang="en-US" smtClean="0"/>
              <a:t>22</a:t>
            </a:fld>
            <a:endParaRPr lang="en-US"/>
          </a:p>
        </p:txBody>
      </p:sp>
      <p:sp>
        <p:nvSpPr>
          <p:cNvPr id="5" name="TextBox 4">
            <a:extLst>
              <a:ext uri="{FF2B5EF4-FFF2-40B4-BE49-F238E27FC236}">
                <a16:creationId xmlns:a16="http://schemas.microsoft.com/office/drawing/2014/main" id="{89B0C7F4-436D-B9E1-C7DD-B0C67412FBE9}"/>
              </a:ext>
            </a:extLst>
          </p:cNvPr>
          <p:cNvSpPr txBox="1"/>
          <p:nvPr/>
        </p:nvSpPr>
        <p:spPr>
          <a:xfrm>
            <a:off x="457200" y="5943600"/>
            <a:ext cx="4419600" cy="369332"/>
          </a:xfrm>
          <a:prstGeom prst="rect">
            <a:avLst/>
          </a:prstGeom>
          <a:noFill/>
        </p:spPr>
        <p:txBody>
          <a:bodyPr wrap="square" rtlCol="0">
            <a:spAutoFit/>
          </a:bodyPr>
          <a:lstStyle/>
          <a:p>
            <a:r>
              <a:rPr lang="en-US" sz="1800" b="0" i="0" u="sng" strike="noStrike" dirty="0">
                <a:solidFill>
                  <a:srgbClr val="0563C1"/>
                </a:solidFill>
                <a:effectLst/>
                <a:latin typeface="Calibri" panose="020F0502020204030204" pitchFamily="34" charset="0"/>
                <a:hlinkClick r:id="rId4"/>
              </a:rPr>
              <a:t>https://dlsgateway.dor.state.ma.us/gateway/</a:t>
            </a:r>
            <a:r>
              <a:rPr lang="en-US" dirty="0"/>
              <a:t> </a:t>
            </a:r>
          </a:p>
        </p:txBody>
      </p:sp>
      <p:sp>
        <p:nvSpPr>
          <p:cNvPr id="6" name="TextBox 5">
            <a:extLst>
              <a:ext uri="{FF2B5EF4-FFF2-40B4-BE49-F238E27FC236}">
                <a16:creationId xmlns:a16="http://schemas.microsoft.com/office/drawing/2014/main" id="{AFDB74D0-045F-5027-2CEE-B25F46816378}"/>
              </a:ext>
            </a:extLst>
          </p:cNvPr>
          <p:cNvSpPr txBox="1"/>
          <p:nvPr/>
        </p:nvSpPr>
        <p:spPr>
          <a:xfrm>
            <a:off x="3657600" y="1143000"/>
            <a:ext cx="1905000" cy="646331"/>
          </a:xfrm>
          <a:prstGeom prst="rect">
            <a:avLst/>
          </a:prstGeom>
          <a:solidFill>
            <a:schemeClr val="accent3">
              <a:lumMod val="20000"/>
              <a:lumOff val="80000"/>
            </a:schemeClr>
          </a:solidFill>
          <a:ln>
            <a:solidFill>
              <a:schemeClr val="tx2"/>
            </a:solidFill>
          </a:ln>
        </p:spPr>
        <p:txBody>
          <a:bodyPr wrap="square" rtlCol="0">
            <a:spAutoFit/>
          </a:bodyPr>
          <a:lstStyle/>
          <a:p>
            <a:r>
              <a:rPr lang="en-US" dirty="0"/>
              <a:t>High New Growth Revenue in 2023</a:t>
            </a:r>
          </a:p>
        </p:txBody>
      </p:sp>
      <p:sp>
        <p:nvSpPr>
          <p:cNvPr id="7" name="Arrow: Down 6">
            <a:extLst>
              <a:ext uri="{FF2B5EF4-FFF2-40B4-BE49-F238E27FC236}">
                <a16:creationId xmlns:a16="http://schemas.microsoft.com/office/drawing/2014/main" id="{E295718E-C5E0-B354-9FCA-5196A9E4327D}"/>
              </a:ext>
            </a:extLst>
          </p:cNvPr>
          <p:cNvSpPr/>
          <p:nvPr/>
        </p:nvSpPr>
        <p:spPr>
          <a:xfrm>
            <a:off x="5257800" y="1752600"/>
            <a:ext cx="228600" cy="3048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0516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3EC0F9-95B5-6556-15DF-59EC66BE394F}"/>
              </a:ext>
            </a:extLst>
          </p:cNvPr>
          <p:cNvSpPr>
            <a:spLocks noGrp="1"/>
          </p:cNvSpPr>
          <p:nvPr>
            <p:ph type="sldNum" sz="quarter" idx="12"/>
          </p:nvPr>
        </p:nvSpPr>
        <p:spPr/>
        <p:txBody>
          <a:bodyPr/>
          <a:lstStyle/>
          <a:p>
            <a:fld id="{5B7BB3A3-26C5-454A-A08F-43B7601FB15E}" type="slidenum">
              <a:rPr lang="en-US" smtClean="0"/>
              <a:t>23</a:t>
            </a:fld>
            <a:endParaRPr lang="en-US"/>
          </a:p>
        </p:txBody>
      </p:sp>
      <p:sp>
        <p:nvSpPr>
          <p:cNvPr id="3" name="AutoShape 2">
            <a:extLst>
              <a:ext uri="{FF2B5EF4-FFF2-40B4-BE49-F238E27FC236}">
                <a16:creationId xmlns:a16="http://schemas.microsoft.com/office/drawing/2014/main" id="{4094A054-CCC1-53CC-A6D9-3EBC72B7E6A7}"/>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a:extLst>
              <a:ext uri="{FF2B5EF4-FFF2-40B4-BE49-F238E27FC236}">
                <a16:creationId xmlns:a16="http://schemas.microsoft.com/office/drawing/2014/main" id="{F2740C08-D51C-1A99-8F62-7862A142F6A0}"/>
              </a:ext>
            </a:extLst>
          </p:cNvPr>
          <p:cNvPicPr>
            <a:picLocks noChangeAspect="1"/>
          </p:cNvPicPr>
          <p:nvPr/>
        </p:nvPicPr>
        <p:blipFill>
          <a:blip r:embed="rId2"/>
          <a:stretch>
            <a:fillRect/>
          </a:stretch>
        </p:blipFill>
        <p:spPr>
          <a:xfrm>
            <a:off x="0" y="441633"/>
            <a:ext cx="9144000" cy="5974733"/>
          </a:xfrm>
          <a:prstGeom prst="rect">
            <a:avLst/>
          </a:prstGeom>
        </p:spPr>
      </p:pic>
    </p:spTree>
    <p:extLst>
      <p:ext uri="{BB962C8B-B14F-4D97-AF65-F5344CB8AC3E}">
        <p14:creationId xmlns:p14="http://schemas.microsoft.com/office/powerpoint/2010/main" val="2966844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22CC-1D96-B45B-C7A2-57F0A1D72EBC}"/>
              </a:ext>
            </a:extLst>
          </p:cNvPr>
          <p:cNvSpPr>
            <a:spLocks noGrp="1"/>
          </p:cNvSpPr>
          <p:nvPr>
            <p:ph type="title"/>
          </p:nvPr>
        </p:nvSpPr>
        <p:spPr>
          <a:xfrm>
            <a:off x="1066800" y="152400"/>
            <a:ext cx="7543800" cy="551596"/>
          </a:xfrm>
        </p:spPr>
        <p:txBody>
          <a:bodyPr/>
          <a:lstStyle/>
          <a:p>
            <a:r>
              <a:rPr lang="en-US" dirty="0">
                <a:latin typeface="+mn-lt"/>
              </a:rPr>
              <a:t>Average Taxes last 5 years</a:t>
            </a:r>
            <a:endParaRPr lang="en-US" dirty="0"/>
          </a:p>
        </p:txBody>
      </p:sp>
      <p:sp>
        <p:nvSpPr>
          <p:cNvPr id="3" name="Slide Number Placeholder 2">
            <a:extLst>
              <a:ext uri="{FF2B5EF4-FFF2-40B4-BE49-F238E27FC236}">
                <a16:creationId xmlns:a16="http://schemas.microsoft.com/office/drawing/2014/main" id="{4782A5FC-BDB4-0BC5-B046-337A40BBB41B}"/>
              </a:ext>
            </a:extLst>
          </p:cNvPr>
          <p:cNvSpPr>
            <a:spLocks noGrp="1"/>
          </p:cNvSpPr>
          <p:nvPr>
            <p:ph type="sldNum" sz="quarter" idx="12"/>
          </p:nvPr>
        </p:nvSpPr>
        <p:spPr/>
        <p:txBody>
          <a:bodyPr/>
          <a:lstStyle/>
          <a:p>
            <a:fld id="{5B7BB3A3-26C5-454A-A08F-43B7601FB15E}" type="slidenum">
              <a:rPr lang="en-US" smtClean="0"/>
              <a:t>24</a:t>
            </a:fld>
            <a:endParaRPr lang="en-US"/>
          </a:p>
        </p:txBody>
      </p:sp>
      <p:graphicFrame>
        <p:nvGraphicFramePr>
          <p:cNvPr id="10" name="Table 9">
            <a:extLst>
              <a:ext uri="{FF2B5EF4-FFF2-40B4-BE49-F238E27FC236}">
                <a16:creationId xmlns:a16="http://schemas.microsoft.com/office/drawing/2014/main" id="{5F93A84C-4A89-F78A-2FC2-8580AE6A45EB}"/>
              </a:ext>
            </a:extLst>
          </p:cNvPr>
          <p:cNvGraphicFramePr>
            <a:graphicFrameLocks noGrp="1"/>
          </p:cNvGraphicFramePr>
          <p:nvPr>
            <p:extLst>
              <p:ext uri="{D42A27DB-BD31-4B8C-83A1-F6EECF244321}">
                <p14:modId xmlns:p14="http://schemas.microsoft.com/office/powerpoint/2010/main" val="2406276846"/>
              </p:ext>
            </p:extLst>
          </p:nvPr>
        </p:nvGraphicFramePr>
        <p:xfrm>
          <a:off x="1066800" y="1124804"/>
          <a:ext cx="7086600" cy="4377331"/>
        </p:xfrm>
        <a:graphic>
          <a:graphicData uri="http://schemas.openxmlformats.org/drawingml/2006/table">
            <a:tbl>
              <a:tblPr/>
              <a:tblGrid>
                <a:gridCol w="3174440">
                  <a:extLst>
                    <a:ext uri="{9D8B030D-6E8A-4147-A177-3AD203B41FA5}">
                      <a16:colId xmlns:a16="http://schemas.microsoft.com/office/drawing/2014/main" val="1716684533"/>
                    </a:ext>
                  </a:extLst>
                </a:gridCol>
                <a:gridCol w="3912160">
                  <a:extLst>
                    <a:ext uri="{9D8B030D-6E8A-4147-A177-3AD203B41FA5}">
                      <a16:colId xmlns:a16="http://schemas.microsoft.com/office/drawing/2014/main" val="897320554"/>
                    </a:ext>
                  </a:extLst>
                </a:gridCol>
              </a:tblGrid>
              <a:tr h="625333">
                <a:tc>
                  <a:txBody>
                    <a:bodyPr/>
                    <a:lstStyle/>
                    <a:p>
                      <a:pPr algn="ctr" fontAlgn="b"/>
                      <a:r>
                        <a:rPr lang="en-US" sz="3200" b="1" i="0" u="none" strike="noStrike">
                          <a:solidFill>
                            <a:schemeClr val="bg1"/>
                          </a:solidFill>
                          <a:effectLst/>
                          <a:highlight>
                            <a:srgbClr val="25A0DB"/>
                          </a:highlight>
                          <a:latin typeface="'segoe ui'"/>
                        </a:rPr>
                        <a:t>Fiscal Year</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25A0DB"/>
                    </a:solidFill>
                  </a:tcPr>
                </a:tc>
                <a:tc>
                  <a:txBody>
                    <a:bodyPr/>
                    <a:lstStyle/>
                    <a:p>
                      <a:pPr algn="ctr" fontAlgn="b"/>
                      <a:r>
                        <a:rPr lang="en-US" sz="3200" b="1" i="0" u="none" strike="noStrike" dirty="0">
                          <a:solidFill>
                            <a:schemeClr val="bg1"/>
                          </a:solidFill>
                          <a:effectLst/>
                          <a:highlight>
                            <a:srgbClr val="25A0DB"/>
                          </a:highlight>
                          <a:latin typeface="'segoe ui'"/>
                        </a:rPr>
                        <a:t>Single Family Tax Bill</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25A0DB"/>
                    </a:solidFill>
                  </a:tcPr>
                </a:tc>
                <a:extLst>
                  <a:ext uri="{0D108BD9-81ED-4DB2-BD59-A6C34878D82A}">
                    <a16:rowId xmlns:a16="http://schemas.microsoft.com/office/drawing/2014/main" val="54178860"/>
                  </a:ext>
                </a:extLst>
              </a:tr>
              <a:tr h="625333">
                <a:tc>
                  <a:txBody>
                    <a:bodyPr/>
                    <a:lstStyle/>
                    <a:p>
                      <a:pPr algn="ctr" fontAlgn="b"/>
                      <a:r>
                        <a:rPr lang="en-US" sz="3600" b="0" i="0" u="none" strike="noStrike" dirty="0">
                          <a:solidFill>
                            <a:srgbClr val="4C4C4C"/>
                          </a:solidFill>
                          <a:effectLst/>
                          <a:highlight>
                            <a:srgbClr val="FFFFFF"/>
                          </a:highlight>
                          <a:latin typeface="'segoe ui'"/>
                        </a:rPr>
                        <a:t>2020</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$10,179</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1694945173"/>
                  </a:ext>
                </a:extLst>
              </a:tr>
              <a:tr h="625333">
                <a:tc>
                  <a:txBody>
                    <a:bodyPr/>
                    <a:lstStyle/>
                    <a:p>
                      <a:pPr algn="ctr" fontAlgn="b"/>
                      <a:r>
                        <a:rPr lang="en-US" sz="3600" b="0" i="0" u="none" strike="noStrike" dirty="0">
                          <a:solidFill>
                            <a:srgbClr val="4C4C4C"/>
                          </a:solidFill>
                          <a:effectLst/>
                          <a:highlight>
                            <a:srgbClr val="FFFFFF"/>
                          </a:highlight>
                          <a:latin typeface="'segoe ui'"/>
                        </a:rPr>
                        <a:t>2021</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$10,607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2765737534"/>
                  </a:ext>
                </a:extLst>
              </a:tr>
              <a:tr h="625333">
                <a:tc>
                  <a:txBody>
                    <a:bodyPr/>
                    <a:lstStyle/>
                    <a:p>
                      <a:pPr algn="ctr" fontAlgn="b"/>
                      <a:r>
                        <a:rPr lang="en-US" sz="3600" b="0" i="0" u="none" strike="noStrike">
                          <a:solidFill>
                            <a:srgbClr val="4C4C4C"/>
                          </a:solidFill>
                          <a:effectLst/>
                          <a:highlight>
                            <a:srgbClr val="FFFFFF"/>
                          </a:highlight>
                          <a:latin typeface="'segoe ui'"/>
                        </a:rPr>
                        <a:t>2022</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$11,420</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092670868"/>
                  </a:ext>
                </a:extLst>
              </a:tr>
              <a:tr h="625333">
                <a:tc>
                  <a:txBody>
                    <a:bodyPr/>
                    <a:lstStyle/>
                    <a:p>
                      <a:pPr algn="ctr" fontAlgn="b"/>
                      <a:r>
                        <a:rPr lang="en-US" sz="3600" b="0" i="0" u="none" strike="noStrike" dirty="0">
                          <a:solidFill>
                            <a:srgbClr val="4C4C4C"/>
                          </a:solidFill>
                          <a:effectLst/>
                          <a:highlight>
                            <a:srgbClr val="FFFFFF"/>
                          </a:highlight>
                          <a:latin typeface="'segoe ui'"/>
                        </a:rPr>
                        <a:t>2023</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$11,868</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2526686350"/>
                  </a:ext>
                </a:extLst>
              </a:tr>
              <a:tr h="625333">
                <a:tc>
                  <a:txBody>
                    <a:bodyPr/>
                    <a:lstStyle/>
                    <a:p>
                      <a:pPr algn="ctr" fontAlgn="b"/>
                      <a:r>
                        <a:rPr lang="en-US" sz="3600" b="0" i="0" u="none" strike="noStrike" dirty="0">
                          <a:solidFill>
                            <a:srgbClr val="4C4C4C"/>
                          </a:solidFill>
                          <a:effectLst/>
                          <a:highlight>
                            <a:srgbClr val="FFFFFF"/>
                          </a:highlight>
                          <a:latin typeface="'segoe ui'"/>
                        </a:rPr>
                        <a:t>2024</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$12,665</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89001685"/>
                  </a:ext>
                </a:extLst>
              </a:tr>
              <a:tr h="625333">
                <a:tc>
                  <a:txBody>
                    <a:bodyPr/>
                    <a:lstStyle/>
                    <a:p>
                      <a:pPr algn="ctr" fontAlgn="b"/>
                      <a:r>
                        <a:rPr lang="en-US" sz="3600" b="0" i="0" u="none" strike="noStrike" dirty="0">
                          <a:solidFill>
                            <a:srgbClr val="4C4C4C"/>
                          </a:solidFill>
                          <a:effectLst/>
                          <a:highlight>
                            <a:srgbClr val="FFFFFF"/>
                          </a:highlight>
                          <a:latin typeface="'segoe ui'"/>
                        </a:rPr>
                        <a:t>2025 Est.</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tc>
                  <a:txBody>
                    <a:bodyPr/>
                    <a:lstStyle/>
                    <a:p>
                      <a:pPr algn="ctr" fontAlgn="b"/>
                      <a:r>
                        <a:rPr lang="en-US" sz="3600" b="0" i="0" u="none" strike="noStrike" dirty="0">
                          <a:solidFill>
                            <a:srgbClr val="4C4C4C"/>
                          </a:solidFill>
                          <a:effectLst/>
                          <a:highlight>
                            <a:srgbClr val="FFFFFF"/>
                          </a:highlight>
                          <a:latin typeface="'segoe ui'"/>
                        </a:rPr>
                        <a:t>$13,857</a:t>
                      </a:r>
                    </a:p>
                  </a:txBody>
                  <a:tcPr marL="6350" marR="6350" marT="6350" marB="0" anchor="b">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C0C0C0"/>
                      </a:solidFill>
                      <a:prstDash val="solid"/>
                      <a:round/>
                      <a:headEnd type="none" w="med" len="med"/>
                      <a:tailEnd type="none" w="med" len="med"/>
                    </a:lnT>
                    <a:lnB w="6350"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2585529326"/>
                  </a:ext>
                </a:extLst>
              </a:tr>
            </a:tbl>
          </a:graphicData>
        </a:graphic>
      </p:graphicFrame>
      <p:sp>
        <p:nvSpPr>
          <p:cNvPr id="5" name="TextBox 4">
            <a:extLst>
              <a:ext uri="{FF2B5EF4-FFF2-40B4-BE49-F238E27FC236}">
                <a16:creationId xmlns:a16="http://schemas.microsoft.com/office/drawing/2014/main" id="{841A2CEE-775E-79D2-F2C9-3D4B69B253AD}"/>
              </a:ext>
            </a:extLst>
          </p:cNvPr>
          <p:cNvSpPr txBox="1"/>
          <p:nvPr/>
        </p:nvSpPr>
        <p:spPr>
          <a:xfrm>
            <a:off x="533400" y="5802499"/>
            <a:ext cx="4572000" cy="369332"/>
          </a:xfrm>
          <a:prstGeom prst="rect">
            <a:avLst/>
          </a:prstGeom>
          <a:noFill/>
        </p:spPr>
        <p:txBody>
          <a:bodyPr wrap="square">
            <a:spAutoFit/>
          </a:bodyPr>
          <a:lstStyle/>
          <a:p>
            <a:r>
              <a:rPr lang="en-US" sz="1800" b="0" i="0" u="sng" strike="noStrike" dirty="0">
                <a:solidFill>
                  <a:srgbClr val="0563C1"/>
                </a:solidFill>
                <a:effectLst/>
                <a:latin typeface="Calibri" panose="020F0502020204030204" pitchFamily="34" charset="0"/>
                <a:hlinkClick r:id="rId3"/>
              </a:rPr>
              <a:t>https://dlsgateway.dor.state.ma.us/gateway</a:t>
            </a:r>
            <a:endParaRPr lang="en-US" dirty="0"/>
          </a:p>
        </p:txBody>
      </p:sp>
    </p:spTree>
    <p:extLst>
      <p:ext uri="{BB962C8B-B14F-4D97-AF65-F5344CB8AC3E}">
        <p14:creationId xmlns:p14="http://schemas.microsoft.com/office/powerpoint/2010/main" val="420269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8662"/>
            <a:ext cx="7696200" cy="584775"/>
          </a:xfrm>
          <a:prstGeom prst="rect">
            <a:avLst/>
          </a:prstGeom>
          <a:noFill/>
        </p:spPr>
        <p:txBody>
          <a:bodyPr wrap="square" rtlCol="0">
            <a:spAutoFit/>
          </a:bodyPr>
          <a:lstStyle/>
          <a:p>
            <a:r>
              <a:rPr lang="en-US" sz="3200" dirty="0">
                <a:solidFill>
                  <a:schemeClr val="tx2"/>
                </a:solidFill>
                <a:latin typeface="+mj-lt"/>
              </a:rPr>
              <a:t>Collaborative Budget Process</a:t>
            </a:r>
            <a:endParaRPr lang="en-US" sz="3200" i="1" dirty="0">
              <a:solidFill>
                <a:schemeClr val="tx2"/>
              </a:solidFill>
              <a:latin typeface="+mj-lt"/>
            </a:endParaRPr>
          </a:p>
        </p:txBody>
      </p:sp>
      <p:sp>
        <p:nvSpPr>
          <p:cNvPr id="3" name="TextBox 2"/>
          <p:cNvSpPr txBox="1"/>
          <p:nvPr/>
        </p:nvSpPr>
        <p:spPr>
          <a:xfrm>
            <a:off x="457200" y="1295400"/>
            <a:ext cx="7848600" cy="3620928"/>
          </a:xfrm>
          <a:prstGeom prst="rect">
            <a:avLst/>
          </a:prstGeom>
          <a:noFill/>
        </p:spPr>
        <p:txBody>
          <a:bodyPr wrap="square" rtlCol="0">
            <a:spAutoFit/>
          </a:bodyPr>
          <a:lstStyle/>
          <a:p>
            <a:pPr marL="514350" indent="-514350">
              <a:lnSpc>
                <a:spcPct val="107000"/>
              </a:lnSpc>
              <a:spcBef>
                <a:spcPts val="600"/>
              </a:spcBef>
              <a:buFont typeface="+mj-lt"/>
              <a:buAutoNum type="arabicPeriod"/>
            </a:pPr>
            <a:r>
              <a:rPr lang="en-US" sz="24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Establish budget guidelines using Financial policies</a:t>
            </a:r>
          </a:p>
          <a:p>
            <a:pPr marL="514350"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Budgets developed by Town Administrator, Departments and Commissions / Boards</a:t>
            </a:r>
          </a:p>
          <a:p>
            <a:pPr marL="514350"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Identification of estimated inflows</a:t>
            </a:r>
          </a:p>
          <a:p>
            <a:pPr marL="514350"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Review of Operating Budget by </a:t>
            </a:r>
            <a:r>
              <a:rPr lang="en-US" sz="2400" dirty="0" err="1">
                <a:solidFill>
                  <a:schemeClr val="tx2"/>
                </a:solidFill>
                <a:latin typeface="Calibri" panose="020F0502020204030204" pitchFamily="34" charset="0"/>
                <a:cs typeface="Times New Roman" panose="02020603050405020304" pitchFamily="18" charset="0"/>
              </a:rPr>
              <a:t>FinCom</a:t>
            </a:r>
            <a:r>
              <a:rPr lang="en-US" sz="2400" dirty="0">
                <a:solidFill>
                  <a:schemeClr val="tx2"/>
                </a:solidFill>
                <a:latin typeface="Calibri" panose="020F0502020204030204" pitchFamily="34" charset="0"/>
                <a:cs typeface="Times New Roman" panose="02020603050405020304" pitchFamily="18" charset="0"/>
              </a:rPr>
              <a:t>, Select Board</a:t>
            </a:r>
          </a:p>
          <a:p>
            <a:pPr marL="514350"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Review of Warrant Articles / Capital Items by </a:t>
            </a:r>
            <a:r>
              <a:rPr lang="en-US" sz="2400" dirty="0" err="1">
                <a:solidFill>
                  <a:schemeClr val="tx2"/>
                </a:solidFill>
                <a:latin typeface="Calibri" panose="020F0502020204030204" pitchFamily="34" charset="0"/>
                <a:cs typeface="Times New Roman" panose="02020603050405020304" pitchFamily="18" charset="0"/>
              </a:rPr>
              <a:t>FinCom</a:t>
            </a:r>
            <a:r>
              <a:rPr lang="en-US" sz="2400" dirty="0">
                <a:solidFill>
                  <a:schemeClr val="tx2"/>
                </a:solidFill>
                <a:latin typeface="Calibri" panose="020F0502020204030204" pitchFamily="34" charset="0"/>
                <a:cs typeface="Times New Roman" panose="02020603050405020304" pitchFamily="18" charset="0"/>
              </a:rPr>
              <a:t>, Select Board</a:t>
            </a:r>
          </a:p>
          <a:p>
            <a:pPr marL="514350"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Final Budgets presented at ATM</a:t>
            </a:r>
            <a:endParaRPr lang="en-US" sz="4000" dirty="0">
              <a:solidFill>
                <a:schemeClr val="tx2"/>
              </a:solidFill>
            </a:endParaRPr>
          </a:p>
        </p:txBody>
      </p:sp>
      <p:sp>
        <p:nvSpPr>
          <p:cNvPr id="4" name="Slide Number Placeholder 3"/>
          <p:cNvSpPr txBox="1">
            <a:spLocks/>
          </p:cNvSpPr>
          <p:nvPr/>
        </p:nvSpPr>
        <p:spPr>
          <a:xfrm>
            <a:off x="7425344" y="6459786"/>
            <a:ext cx="98401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B7BB3A3-26C5-454A-A08F-43B7601FB15E}" type="slidenum">
              <a:rPr lang="en-US" sz="1400" smtClean="0">
                <a:solidFill>
                  <a:schemeClr val="bg1"/>
                </a:solidFill>
              </a:rPr>
              <a:pPr algn="r"/>
              <a:t>3</a:t>
            </a:fld>
            <a:endParaRPr lang="en-US" sz="1400" dirty="0">
              <a:solidFill>
                <a:schemeClr val="bg1"/>
              </a:solidFill>
            </a:endParaRPr>
          </a:p>
        </p:txBody>
      </p:sp>
    </p:spTree>
    <p:extLst>
      <p:ext uri="{BB962C8B-B14F-4D97-AF65-F5344CB8AC3E}">
        <p14:creationId xmlns:p14="http://schemas.microsoft.com/office/powerpoint/2010/main" val="217566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3089"/>
            <a:ext cx="7696200" cy="584775"/>
          </a:xfrm>
          <a:prstGeom prst="rect">
            <a:avLst/>
          </a:prstGeom>
          <a:noFill/>
        </p:spPr>
        <p:txBody>
          <a:bodyPr wrap="square" rtlCol="0">
            <a:spAutoFit/>
          </a:bodyPr>
          <a:lstStyle/>
          <a:p>
            <a:r>
              <a:rPr lang="en-US" sz="3200" dirty="0">
                <a:solidFill>
                  <a:schemeClr val="tx2"/>
                </a:solidFill>
                <a:latin typeface="+mj-lt"/>
              </a:rPr>
              <a:t>Article 5 the Budget </a:t>
            </a:r>
          </a:p>
        </p:txBody>
      </p:sp>
      <p:sp>
        <p:nvSpPr>
          <p:cNvPr id="4" name="Slide Number Placeholder 3"/>
          <p:cNvSpPr txBox="1">
            <a:spLocks/>
          </p:cNvSpPr>
          <p:nvPr/>
        </p:nvSpPr>
        <p:spPr>
          <a:xfrm>
            <a:off x="7425344" y="6459786"/>
            <a:ext cx="98401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B7BB3A3-26C5-454A-A08F-43B7601FB15E}" type="slidenum">
              <a:rPr lang="en-US" sz="1400" smtClean="0">
                <a:solidFill>
                  <a:schemeClr val="bg1"/>
                </a:solidFill>
              </a:rPr>
              <a:pPr algn="r"/>
              <a:t>4</a:t>
            </a:fld>
            <a:endParaRPr lang="en-US" sz="1400" dirty="0">
              <a:solidFill>
                <a:schemeClr val="bg1"/>
              </a:solidFill>
            </a:endParaRPr>
          </a:p>
        </p:txBody>
      </p:sp>
      <p:sp>
        <p:nvSpPr>
          <p:cNvPr id="5" name="Title 4">
            <a:extLst>
              <a:ext uri="{FF2B5EF4-FFF2-40B4-BE49-F238E27FC236}">
                <a16:creationId xmlns:a16="http://schemas.microsoft.com/office/drawing/2014/main" id="{9E1ED038-1FAB-03A9-395C-219D9BAB048A}"/>
              </a:ext>
            </a:extLst>
          </p:cNvPr>
          <p:cNvSpPr>
            <a:spLocks noGrp="1"/>
          </p:cNvSpPr>
          <p:nvPr>
            <p:ph type="title"/>
          </p:nvPr>
        </p:nvSpPr>
        <p:spPr>
          <a:xfrm>
            <a:off x="3048000" y="685800"/>
            <a:ext cx="2286000" cy="609599"/>
          </a:xfrm>
        </p:spPr>
        <p:txBody>
          <a:bodyPr/>
          <a:lstStyle/>
          <a:p>
            <a:pPr algn="ctr"/>
            <a:r>
              <a:rPr lang="en-US" dirty="0">
                <a:solidFill>
                  <a:schemeClr val="tx2"/>
                </a:solidFill>
              </a:rPr>
              <a:t>Balanced</a:t>
            </a:r>
          </a:p>
        </p:txBody>
      </p:sp>
      <p:sp>
        <p:nvSpPr>
          <p:cNvPr id="6" name="Text Placeholder 5">
            <a:extLst>
              <a:ext uri="{FF2B5EF4-FFF2-40B4-BE49-F238E27FC236}">
                <a16:creationId xmlns:a16="http://schemas.microsoft.com/office/drawing/2014/main" id="{9815D4B7-BEC6-3F6A-FBE6-8621890DB7FF}"/>
              </a:ext>
            </a:extLst>
          </p:cNvPr>
          <p:cNvSpPr>
            <a:spLocks noGrp="1"/>
          </p:cNvSpPr>
          <p:nvPr>
            <p:ph type="body" idx="1"/>
          </p:nvPr>
        </p:nvSpPr>
        <p:spPr>
          <a:xfrm>
            <a:off x="609600" y="1295400"/>
            <a:ext cx="3703320" cy="736282"/>
          </a:xfrm>
          <a:solidFill>
            <a:schemeClr val="accent2">
              <a:lumMod val="20000"/>
              <a:lumOff val="80000"/>
            </a:schemeClr>
          </a:solidFill>
          <a:ln>
            <a:solidFill>
              <a:schemeClr val="tx2"/>
            </a:solidFill>
          </a:ln>
        </p:spPr>
        <p:txBody>
          <a:bodyPr/>
          <a:lstStyle/>
          <a:p>
            <a:pPr algn="ctr"/>
            <a:r>
              <a:rPr lang="en-US" sz="2000" dirty="0"/>
              <a:t>Outflows</a:t>
            </a:r>
            <a:endParaRPr lang="en-US" dirty="0"/>
          </a:p>
        </p:txBody>
      </p:sp>
      <p:sp>
        <p:nvSpPr>
          <p:cNvPr id="7" name="Content Placeholder 6">
            <a:extLst>
              <a:ext uri="{FF2B5EF4-FFF2-40B4-BE49-F238E27FC236}">
                <a16:creationId xmlns:a16="http://schemas.microsoft.com/office/drawing/2014/main" id="{DCF355F6-1711-5CC8-9653-7A81E408F285}"/>
              </a:ext>
            </a:extLst>
          </p:cNvPr>
          <p:cNvSpPr>
            <a:spLocks noGrp="1"/>
          </p:cNvSpPr>
          <p:nvPr>
            <p:ph sz="half" idx="2"/>
          </p:nvPr>
        </p:nvSpPr>
        <p:spPr>
          <a:xfrm>
            <a:off x="609600" y="2031682"/>
            <a:ext cx="3703320" cy="3378200"/>
          </a:xfrm>
        </p:spPr>
        <p:txBody>
          <a:bodyPr/>
          <a:lstStyle/>
          <a:p>
            <a:pPr marR="0" lvl="0">
              <a:lnSpc>
                <a:spcPct val="107000"/>
              </a:lnSpc>
              <a:spcBef>
                <a:spcPts val="0"/>
              </a:spcBef>
              <a:spcAft>
                <a:spcPts val="0"/>
              </a:spcAft>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Operating Budget</a:t>
            </a: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General Government </a:t>
            </a: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Education </a:t>
            </a: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Debt servicing </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Pension and other benefits</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Risk Management (Insurance)</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Reserve funds</a:t>
            </a:r>
            <a:endParaRPr lang="en-US" sz="18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150876" lvl="1" indent="0">
              <a:lnSpc>
                <a:spcPct val="107000"/>
              </a:lnSpc>
              <a:spcBef>
                <a:spcPts val="0"/>
              </a:spcBef>
              <a:spcAft>
                <a:spcPts val="0"/>
              </a:spcAft>
              <a:buNone/>
            </a:pPr>
            <a:r>
              <a:rPr lang="en-US"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Warrant Articles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0000"/>
              </a:lnSpc>
              <a:spcBef>
                <a:spcPts val="0"/>
              </a:spcBef>
              <a:spcAft>
                <a:spcPts val="0"/>
              </a:spcAft>
              <a:buFont typeface="Symbol" panose="05050102010706020507" pitchFamily="18" charset="2"/>
              <a:buChar char=""/>
            </a:pPr>
            <a:r>
              <a:rPr lang="en-US"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Major and non-recurring expenses</a:t>
            </a:r>
          </a:p>
          <a:p>
            <a:pPr marL="800100" lvl="1" indent="-342900">
              <a:lnSpc>
                <a:spcPct val="100000"/>
              </a:lnSpc>
              <a:spcBef>
                <a:spcPts val="0"/>
              </a:spcBef>
              <a:spcAft>
                <a:spcPts val="0"/>
              </a:spcAft>
              <a:buFont typeface="Symbol" panose="05050102010706020507" pitchFamily="18" charset="2"/>
              <a:buChar char=""/>
            </a:pPr>
            <a:r>
              <a:rPr lang="en-US" sz="1800" dirty="0">
                <a:solidFill>
                  <a:schemeClr val="tx2"/>
                </a:solidFill>
                <a:latin typeface="Calibri" panose="020F0502020204030204" pitchFamily="34" charset="0"/>
                <a:ea typeface="Calibri" panose="020F0502020204030204" pitchFamily="34" charset="0"/>
                <a:cs typeface="Calibri" panose="020F0502020204030204" pitchFamily="34" charset="0"/>
              </a:rPr>
              <a:t>Community Preservation (CPC) Items</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8" name="Text Placeholder 7">
            <a:extLst>
              <a:ext uri="{FF2B5EF4-FFF2-40B4-BE49-F238E27FC236}">
                <a16:creationId xmlns:a16="http://schemas.microsoft.com/office/drawing/2014/main" id="{C24FA378-BA68-1759-FF8D-612A45A980D0}"/>
              </a:ext>
            </a:extLst>
          </p:cNvPr>
          <p:cNvSpPr>
            <a:spLocks noGrp="1"/>
          </p:cNvSpPr>
          <p:nvPr>
            <p:ph type="body" sz="quarter" idx="3"/>
          </p:nvPr>
        </p:nvSpPr>
        <p:spPr>
          <a:xfrm>
            <a:off x="4450080" y="1295400"/>
            <a:ext cx="3703320" cy="736282"/>
          </a:xfrm>
          <a:solidFill>
            <a:schemeClr val="accent6">
              <a:lumMod val="20000"/>
              <a:lumOff val="80000"/>
            </a:schemeClr>
          </a:solidFill>
          <a:ln>
            <a:solidFill>
              <a:schemeClr val="tx2"/>
            </a:solidFill>
          </a:ln>
        </p:spPr>
        <p:txBody>
          <a:bodyPr>
            <a:normAutofit/>
          </a:bodyPr>
          <a:lstStyle/>
          <a:p>
            <a:pPr algn="ctr"/>
            <a:r>
              <a:rPr lang="en-US" sz="2000" dirty="0"/>
              <a:t>Inflows</a:t>
            </a:r>
          </a:p>
        </p:txBody>
      </p:sp>
      <p:sp>
        <p:nvSpPr>
          <p:cNvPr id="9" name="Content Placeholder 8">
            <a:extLst>
              <a:ext uri="{FF2B5EF4-FFF2-40B4-BE49-F238E27FC236}">
                <a16:creationId xmlns:a16="http://schemas.microsoft.com/office/drawing/2014/main" id="{118100D8-0EBE-85ED-6F70-D6F766296177}"/>
              </a:ext>
            </a:extLst>
          </p:cNvPr>
          <p:cNvSpPr>
            <a:spLocks noGrp="1"/>
          </p:cNvSpPr>
          <p:nvPr>
            <p:ph sz="quarter" idx="4"/>
          </p:nvPr>
        </p:nvSpPr>
        <p:spPr>
          <a:xfrm>
            <a:off x="4450080" y="2031682"/>
            <a:ext cx="3703320" cy="3378200"/>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Expected Tax receipts </a:t>
            </a:r>
            <a:endPar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Expected Local Receipts </a:t>
            </a:r>
            <a:endPar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Estimated State Aid </a:t>
            </a:r>
            <a:endPar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Transfers from  Reserves</a:t>
            </a:r>
          </a:p>
          <a:p>
            <a:pPr marL="342900" marR="0" lvl="0" indent="-342900">
              <a:lnSpc>
                <a:spcPct val="107000"/>
              </a:lnSpc>
              <a:spcBef>
                <a:spcPts val="0"/>
              </a:spcBef>
              <a:spcAft>
                <a:spcPts val="80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Community Preservation (CPC) Funds</a:t>
            </a:r>
          </a:p>
          <a:p>
            <a:pPr marL="342900" marR="0" lvl="0" indent="-342900">
              <a:lnSpc>
                <a:spcPct val="107000"/>
              </a:lnSpc>
              <a:spcBef>
                <a:spcPts val="0"/>
              </a:spcBef>
              <a:spcAft>
                <a:spcPts val="800"/>
              </a:spcAft>
              <a:buFont typeface="Symbol" panose="05050102010706020507" pitchFamily="18" charset="2"/>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Bonding/Debt</a:t>
            </a:r>
            <a:endPar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0799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99D3C-BA19-2DBA-5D27-760F05E33C9D}"/>
              </a:ext>
            </a:extLst>
          </p:cNvPr>
          <p:cNvSpPr>
            <a:spLocks noGrp="1"/>
          </p:cNvSpPr>
          <p:nvPr>
            <p:ph type="title"/>
          </p:nvPr>
        </p:nvSpPr>
        <p:spPr>
          <a:xfrm>
            <a:off x="762000" y="152400"/>
            <a:ext cx="7543800" cy="399196"/>
          </a:xfrm>
        </p:spPr>
        <p:txBody>
          <a:bodyPr/>
          <a:lstStyle/>
          <a:p>
            <a:r>
              <a:rPr lang="en-US" sz="3200" dirty="0"/>
              <a:t>FY25 Challenges</a:t>
            </a:r>
          </a:p>
        </p:txBody>
      </p:sp>
      <p:sp>
        <p:nvSpPr>
          <p:cNvPr id="3" name="Slide Number Placeholder 2">
            <a:extLst>
              <a:ext uri="{FF2B5EF4-FFF2-40B4-BE49-F238E27FC236}">
                <a16:creationId xmlns:a16="http://schemas.microsoft.com/office/drawing/2014/main" id="{C82F96A0-EF8E-CC3E-8A82-A862D84F23F6}"/>
              </a:ext>
            </a:extLst>
          </p:cNvPr>
          <p:cNvSpPr>
            <a:spLocks noGrp="1"/>
          </p:cNvSpPr>
          <p:nvPr>
            <p:ph type="sldNum" sz="quarter" idx="12"/>
          </p:nvPr>
        </p:nvSpPr>
        <p:spPr/>
        <p:txBody>
          <a:bodyPr/>
          <a:lstStyle/>
          <a:p>
            <a:fld id="{5B7BB3A3-26C5-454A-A08F-43B7601FB15E}" type="slidenum">
              <a:rPr lang="en-US" smtClean="0"/>
              <a:t>5</a:t>
            </a:fld>
            <a:endParaRPr lang="en-US"/>
          </a:p>
        </p:txBody>
      </p:sp>
      <p:sp>
        <p:nvSpPr>
          <p:cNvPr id="5" name="TextBox 4">
            <a:extLst>
              <a:ext uri="{FF2B5EF4-FFF2-40B4-BE49-F238E27FC236}">
                <a16:creationId xmlns:a16="http://schemas.microsoft.com/office/drawing/2014/main" id="{2518A1F3-BAA0-B56E-0D71-77C42A4D7BA3}"/>
              </a:ext>
            </a:extLst>
          </p:cNvPr>
          <p:cNvSpPr txBox="1"/>
          <p:nvPr/>
        </p:nvSpPr>
        <p:spPr>
          <a:xfrm>
            <a:off x="914400" y="914400"/>
            <a:ext cx="6858000" cy="5480796"/>
          </a:xfrm>
          <a:prstGeom prst="rect">
            <a:avLst/>
          </a:prstGeom>
          <a:noFill/>
        </p:spPr>
        <p:txBody>
          <a:bodyPr wrap="square">
            <a:spAutoFit/>
          </a:bodyPr>
          <a:lstStyle/>
          <a:p>
            <a:pPr marL="514350" indent="-514350">
              <a:lnSpc>
                <a:spcPct val="107000"/>
              </a:lnSpc>
              <a:spcBef>
                <a:spcPts val="600"/>
              </a:spcBef>
              <a:buFont typeface="+mj-lt"/>
              <a:buAutoNum type="arabicPeriod"/>
            </a:pPr>
            <a:r>
              <a:rPr lang="en-US" sz="2800" dirty="0">
                <a:solidFill>
                  <a:schemeClr val="tx2"/>
                </a:solidFill>
                <a:latin typeface="Calibri" panose="020F0502020204030204" pitchFamily="34" charset="0"/>
                <a:cs typeface="Times New Roman" panose="02020603050405020304" pitchFamily="18" charset="0"/>
              </a:rPr>
              <a:t>Develop a balanced budget despite large ABRSD assessment increase</a:t>
            </a:r>
          </a:p>
          <a:p>
            <a:pPr marL="514350" indent="-514350">
              <a:lnSpc>
                <a:spcPct val="107000"/>
              </a:lnSpc>
              <a:spcBef>
                <a:spcPts val="600"/>
              </a:spcBef>
              <a:buFont typeface="+mj-lt"/>
              <a:buAutoNum type="arabicPeriod"/>
            </a:pPr>
            <a:r>
              <a:rPr lang="en-US" sz="2800" dirty="0">
                <a:solidFill>
                  <a:schemeClr val="tx2"/>
                </a:solidFill>
                <a:latin typeface="Calibri" panose="020F0502020204030204" pitchFamily="34" charset="0"/>
                <a:cs typeface="Times New Roman" panose="02020603050405020304" pitchFamily="18" charset="0"/>
              </a:rPr>
              <a:t>Use Reserves within guidelines</a:t>
            </a:r>
          </a:p>
          <a:p>
            <a:pPr marL="514350" indent="-514350">
              <a:lnSpc>
                <a:spcPct val="107000"/>
              </a:lnSpc>
              <a:spcBef>
                <a:spcPts val="600"/>
              </a:spcBef>
              <a:buFont typeface="+mj-lt"/>
              <a:buAutoNum type="arabicPeriod"/>
            </a:pPr>
            <a:r>
              <a:rPr lang="en-US" sz="2800" dirty="0">
                <a:solidFill>
                  <a:schemeClr val="tx2"/>
                </a:solidFill>
                <a:latin typeface="Calibri" panose="020F0502020204030204" pitchFamily="34" charset="0"/>
                <a:cs typeface="Times New Roman" panose="02020603050405020304" pitchFamily="18" charset="0"/>
              </a:rPr>
              <a:t>Balance long term debt</a:t>
            </a:r>
          </a:p>
          <a:p>
            <a:pPr marL="514350" indent="-514350">
              <a:lnSpc>
                <a:spcPct val="107000"/>
              </a:lnSpc>
              <a:spcBef>
                <a:spcPts val="600"/>
              </a:spcBef>
              <a:buFont typeface="+mj-lt"/>
              <a:buAutoNum type="arabicPeriod"/>
            </a:pPr>
            <a:r>
              <a:rPr lang="en-US" sz="2800" dirty="0">
                <a:solidFill>
                  <a:schemeClr val="tx2"/>
                </a:solidFill>
                <a:latin typeface="Calibri" panose="020F0502020204030204" pitchFamily="34" charset="0"/>
                <a:cs typeface="Times New Roman" panose="02020603050405020304" pitchFamily="18" charset="0"/>
              </a:rPr>
              <a:t>Position for future needs, for example</a:t>
            </a:r>
          </a:p>
          <a:p>
            <a:pPr marL="971550" lvl="1"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Fire Station</a:t>
            </a:r>
          </a:p>
          <a:p>
            <a:pPr marL="971550" lvl="1"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Water</a:t>
            </a:r>
          </a:p>
          <a:p>
            <a:pPr marL="971550" lvl="1" indent="-514350">
              <a:lnSpc>
                <a:spcPct val="107000"/>
              </a:lnSpc>
              <a:spcBef>
                <a:spcPts val="600"/>
              </a:spcBef>
              <a:buFont typeface="+mj-lt"/>
              <a:buAutoNum type="arabicPeriod"/>
            </a:pPr>
            <a:r>
              <a:rPr lang="en-US" sz="2400" dirty="0">
                <a:solidFill>
                  <a:schemeClr val="tx2"/>
                </a:solidFill>
                <a:latin typeface="Calibri" panose="020F0502020204030204" pitchFamily="34" charset="0"/>
                <a:cs typeface="Times New Roman" panose="02020603050405020304" pitchFamily="18" charset="0"/>
              </a:rPr>
              <a:t>Police Station</a:t>
            </a:r>
          </a:p>
          <a:p>
            <a:pPr lvl="1">
              <a:lnSpc>
                <a:spcPct val="107000"/>
              </a:lnSpc>
              <a:spcBef>
                <a:spcPts val="600"/>
              </a:spcBef>
            </a:pPr>
            <a:r>
              <a:rPr lang="en-US" sz="2400" dirty="0">
                <a:solidFill>
                  <a:schemeClr val="tx2"/>
                </a:solidFill>
                <a:latin typeface="Calibri" panose="020F0502020204030204" pitchFamily="34" charset="0"/>
                <a:cs typeface="Times New Roman" panose="02020603050405020304" pitchFamily="18" charset="0"/>
              </a:rPr>
              <a:t> </a:t>
            </a:r>
          </a:p>
          <a:p>
            <a:pPr>
              <a:lnSpc>
                <a:spcPct val="107000"/>
              </a:lnSpc>
              <a:spcBef>
                <a:spcPts val="600"/>
              </a:spcBef>
            </a:pPr>
            <a:endParaRPr lang="en-US" sz="3200" dirty="0">
              <a:solidFill>
                <a:schemeClr val="tx2"/>
              </a:solidFill>
              <a:latin typeface="Calibri" panose="020F0502020204030204" pitchFamily="34" charset="0"/>
              <a:cs typeface="Times New Roman" panose="02020603050405020304" pitchFamily="18" charset="0"/>
            </a:endParaRPr>
          </a:p>
          <a:p>
            <a:pPr marL="514350" indent="-514350">
              <a:lnSpc>
                <a:spcPct val="107000"/>
              </a:lnSpc>
              <a:spcBef>
                <a:spcPts val="600"/>
              </a:spcBef>
              <a:buFont typeface="+mj-lt"/>
              <a:buAutoNum type="arabicPeriod"/>
            </a:pPr>
            <a:endParaRPr lang="en-US" dirty="0">
              <a:solidFill>
                <a:schemeClr val="tx2"/>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6359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4051947-7788-324A-9DB8-89CBAAC53191}"/>
              </a:ext>
            </a:extLst>
          </p:cNvPr>
          <p:cNvSpPr>
            <a:spLocks noGrp="1"/>
          </p:cNvSpPr>
          <p:nvPr>
            <p:ph type="sldNum" sz="quarter" idx="12"/>
          </p:nvPr>
        </p:nvSpPr>
        <p:spPr/>
        <p:txBody>
          <a:bodyPr/>
          <a:lstStyle/>
          <a:p>
            <a:fld id="{5B7BB3A3-26C5-454A-A08F-43B7601FB15E}" type="slidenum">
              <a:rPr lang="en-US" smtClean="0"/>
              <a:t>6</a:t>
            </a:fld>
            <a:endParaRPr lang="en-US"/>
          </a:p>
        </p:txBody>
      </p:sp>
      <p:sp>
        <p:nvSpPr>
          <p:cNvPr id="3" name="Title 2">
            <a:extLst>
              <a:ext uri="{FF2B5EF4-FFF2-40B4-BE49-F238E27FC236}">
                <a16:creationId xmlns:a16="http://schemas.microsoft.com/office/drawing/2014/main" id="{19C89021-481F-1ED3-28DD-7032197C6D0A}"/>
              </a:ext>
            </a:extLst>
          </p:cNvPr>
          <p:cNvSpPr>
            <a:spLocks noGrp="1"/>
          </p:cNvSpPr>
          <p:nvPr>
            <p:ph type="title" idx="4294967295"/>
          </p:nvPr>
        </p:nvSpPr>
        <p:spPr>
          <a:xfrm>
            <a:off x="381000" y="685800"/>
            <a:ext cx="8305800" cy="5334000"/>
          </a:xfrm>
          <a:prstGeom prst="rect">
            <a:avLst/>
          </a:prstGeom>
        </p:spPr>
        <p:txBody>
          <a:bodyPr>
            <a:normAutofit/>
          </a:bodyPr>
          <a:lstStyle/>
          <a:p>
            <a:r>
              <a:rPr lang="en-US" sz="2200" b="1" dirty="0">
                <a:latin typeface="+mn-lt"/>
              </a:rPr>
              <a:t>Levy</a:t>
            </a:r>
            <a:r>
              <a:rPr lang="en-US" sz="2200" dirty="0">
                <a:latin typeface="+mn-lt"/>
              </a:rPr>
              <a:t> – The amount a community raises through the property tax. The levy can be any amount up to the levy limit. , which is reestablished every year in accordance with provisions. </a:t>
            </a:r>
            <a:br>
              <a:rPr lang="en-US" sz="2200" dirty="0">
                <a:latin typeface="+mn-lt"/>
              </a:rPr>
            </a:br>
            <a:br>
              <a:rPr lang="en-US" sz="2200" dirty="0">
                <a:latin typeface="+mn-lt"/>
              </a:rPr>
            </a:br>
            <a:r>
              <a:rPr lang="en-US" sz="2200" b="1" dirty="0">
                <a:latin typeface="+mn-lt"/>
              </a:rPr>
              <a:t>Levy Limit </a:t>
            </a:r>
            <a:r>
              <a:rPr lang="en-US" sz="2200" dirty="0">
                <a:latin typeface="+mn-lt"/>
              </a:rPr>
              <a:t>– Based on Proposition 2½ the Maximum Levy is established each year based on the prior year maximum increased by 2.5% plus new growth.   </a:t>
            </a:r>
            <a:r>
              <a:rPr lang="en-US" sz="2200" i="1" dirty="0">
                <a:latin typeface="+mn-lt"/>
              </a:rPr>
              <a:t>For Boxborough the average increase has been ~5% over the past 5 years</a:t>
            </a:r>
            <a:br>
              <a:rPr lang="en-US" sz="2200" dirty="0">
                <a:latin typeface="+mn-lt"/>
              </a:rPr>
            </a:br>
            <a:br>
              <a:rPr lang="en-US" sz="2200" dirty="0">
                <a:latin typeface="+mn-lt"/>
              </a:rPr>
            </a:br>
            <a:r>
              <a:rPr lang="en-US" sz="2200" b="1" dirty="0">
                <a:latin typeface="+mn-lt"/>
              </a:rPr>
              <a:t>Raise and Appropriate (R&amp;A) </a:t>
            </a:r>
            <a:r>
              <a:rPr lang="en-US" sz="2200" dirty="0">
                <a:latin typeface="+mn-lt"/>
              </a:rPr>
              <a:t>–   The Levy is calculated based on the Operating Budget and certain warrant articles</a:t>
            </a:r>
            <a:br>
              <a:rPr lang="en-US" sz="2200" dirty="0">
                <a:latin typeface="+mn-lt"/>
              </a:rPr>
            </a:br>
            <a:br>
              <a:rPr lang="en-US" sz="2200" dirty="0">
                <a:latin typeface="+mn-lt"/>
              </a:rPr>
            </a:br>
            <a:r>
              <a:rPr lang="en-US" sz="2200" b="1" dirty="0">
                <a:latin typeface="+mn-lt"/>
              </a:rPr>
              <a:t>Override</a:t>
            </a:r>
            <a:r>
              <a:rPr lang="en-US" sz="2200" dirty="0">
                <a:latin typeface="+mn-lt"/>
              </a:rPr>
              <a:t> – allows a town to raise tax revenue beyond the Levy Limit (vote needed)</a:t>
            </a:r>
            <a:br>
              <a:rPr lang="en-US" sz="2200" dirty="0">
                <a:latin typeface="+mn-lt"/>
              </a:rPr>
            </a:br>
            <a:br>
              <a:rPr lang="en-US" sz="2000" dirty="0"/>
            </a:br>
            <a:endParaRPr lang="en-US" sz="2200" b="1" dirty="0">
              <a:latin typeface="+mn-lt"/>
            </a:endParaRPr>
          </a:p>
        </p:txBody>
      </p:sp>
      <p:sp>
        <p:nvSpPr>
          <p:cNvPr id="4" name="Title 1">
            <a:extLst>
              <a:ext uri="{FF2B5EF4-FFF2-40B4-BE49-F238E27FC236}">
                <a16:creationId xmlns:a16="http://schemas.microsoft.com/office/drawing/2014/main" id="{2FD4CD95-29D5-7810-5B4D-ABED73EF87FA}"/>
              </a:ext>
            </a:extLst>
          </p:cNvPr>
          <p:cNvSpPr txBox="1">
            <a:spLocks/>
          </p:cNvSpPr>
          <p:nvPr/>
        </p:nvSpPr>
        <p:spPr>
          <a:xfrm>
            <a:off x="762000" y="152400"/>
            <a:ext cx="7543800" cy="627796"/>
          </a:xfrm>
          <a:prstGeom prst="rect">
            <a:avLst/>
          </a:prstGeom>
        </p:spPr>
        <p:txBody>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US" dirty="0">
                <a:latin typeface="+mn-lt"/>
              </a:rPr>
              <a:t>Definitions</a:t>
            </a:r>
          </a:p>
        </p:txBody>
      </p:sp>
    </p:spTree>
    <p:extLst>
      <p:ext uri="{BB962C8B-B14F-4D97-AF65-F5344CB8AC3E}">
        <p14:creationId xmlns:p14="http://schemas.microsoft.com/office/powerpoint/2010/main" val="535881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FAB0F-830B-020C-FA39-7F99DE117705}"/>
              </a:ext>
            </a:extLst>
          </p:cNvPr>
          <p:cNvSpPr>
            <a:spLocks noGrp="1"/>
          </p:cNvSpPr>
          <p:nvPr>
            <p:ph type="title"/>
          </p:nvPr>
        </p:nvSpPr>
        <p:spPr>
          <a:xfrm>
            <a:off x="381000" y="152400"/>
            <a:ext cx="8534400" cy="762000"/>
          </a:xfrm>
        </p:spPr>
        <p:txBody>
          <a:bodyPr/>
          <a:lstStyle/>
          <a:p>
            <a:r>
              <a:rPr lang="en-US" dirty="0">
                <a:latin typeface="+mn-lt"/>
              </a:rPr>
              <a:t>Limited new growth (except 2023)</a:t>
            </a:r>
          </a:p>
        </p:txBody>
      </p:sp>
      <p:sp>
        <p:nvSpPr>
          <p:cNvPr id="3" name="Slide Number Placeholder 2">
            <a:extLst>
              <a:ext uri="{FF2B5EF4-FFF2-40B4-BE49-F238E27FC236}">
                <a16:creationId xmlns:a16="http://schemas.microsoft.com/office/drawing/2014/main" id="{B59ACEE6-AB25-1D8E-AC37-35DC5FE02456}"/>
              </a:ext>
            </a:extLst>
          </p:cNvPr>
          <p:cNvSpPr>
            <a:spLocks noGrp="1"/>
          </p:cNvSpPr>
          <p:nvPr>
            <p:ph type="sldNum" sz="quarter" idx="12"/>
          </p:nvPr>
        </p:nvSpPr>
        <p:spPr/>
        <p:txBody>
          <a:bodyPr/>
          <a:lstStyle/>
          <a:p>
            <a:fld id="{5B7BB3A3-26C5-454A-A08F-43B7601FB15E}" type="slidenum">
              <a:rPr lang="en-US" smtClean="0"/>
              <a:t>7</a:t>
            </a:fld>
            <a:endParaRPr lang="en-US"/>
          </a:p>
        </p:txBody>
      </p:sp>
      <p:graphicFrame>
        <p:nvGraphicFramePr>
          <p:cNvPr id="5" name="Chart 4">
            <a:extLst>
              <a:ext uri="{FF2B5EF4-FFF2-40B4-BE49-F238E27FC236}">
                <a16:creationId xmlns:a16="http://schemas.microsoft.com/office/drawing/2014/main" id="{725ECF90-0A1C-BF33-8117-22764EAABD7C}"/>
              </a:ext>
            </a:extLst>
          </p:cNvPr>
          <p:cNvGraphicFramePr>
            <a:graphicFrameLocks noGrp="1"/>
          </p:cNvGraphicFramePr>
          <p:nvPr/>
        </p:nvGraphicFramePr>
        <p:xfrm>
          <a:off x="457200" y="838200"/>
          <a:ext cx="77724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7F2903F-209B-7923-8F3B-0D8FAA41168B}"/>
              </a:ext>
            </a:extLst>
          </p:cNvPr>
          <p:cNvSpPr txBox="1"/>
          <p:nvPr/>
        </p:nvSpPr>
        <p:spPr>
          <a:xfrm>
            <a:off x="914400" y="5791200"/>
            <a:ext cx="4572000" cy="369332"/>
          </a:xfrm>
          <a:prstGeom prst="rect">
            <a:avLst/>
          </a:prstGeom>
          <a:noFill/>
        </p:spPr>
        <p:txBody>
          <a:bodyPr wrap="square" rtlCol="0">
            <a:spAutoFit/>
          </a:bodyPr>
          <a:lstStyle/>
          <a:p>
            <a:r>
              <a:rPr lang="en-US" sz="1800" b="0" i="0" u="sng" strike="noStrike" dirty="0">
                <a:solidFill>
                  <a:srgbClr val="0563C1"/>
                </a:solidFill>
                <a:effectLst/>
                <a:latin typeface="Calibri" panose="020F0502020204030204" pitchFamily="34" charset="0"/>
                <a:hlinkClick r:id="rId4"/>
              </a:rPr>
              <a:t>https://dlsgateway.dor.state.ma.us/gateway/</a:t>
            </a:r>
            <a:r>
              <a:rPr lang="en-US" dirty="0"/>
              <a:t> </a:t>
            </a:r>
          </a:p>
        </p:txBody>
      </p:sp>
    </p:spTree>
    <p:extLst>
      <p:ext uri="{BB962C8B-B14F-4D97-AF65-F5344CB8AC3E}">
        <p14:creationId xmlns:p14="http://schemas.microsoft.com/office/powerpoint/2010/main" val="2306910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99D3C-BA19-2DBA-5D27-760F05E33C9D}"/>
              </a:ext>
            </a:extLst>
          </p:cNvPr>
          <p:cNvSpPr>
            <a:spLocks noGrp="1"/>
          </p:cNvSpPr>
          <p:nvPr>
            <p:ph type="title"/>
          </p:nvPr>
        </p:nvSpPr>
        <p:spPr>
          <a:xfrm>
            <a:off x="762000" y="152400"/>
            <a:ext cx="7543800" cy="399196"/>
          </a:xfrm>
        </p:spPr>
        <p:txBody>
          <a:bodyPr/>
          <a:lstStyle/>
          <a:p>
            <a:r>
              <a:rPr lang="en-US" sz="3200" dirty="0">
                <a:latin typeface="+mn-lt"/>
              </a:rPr>
              <a:t>Excess Levy Capacity has been declining</a:t>
            </a:r>
          </a:p>
        </p:txBody>
      </p:sp>
      <p:sp>
        <p:nvSpPr>
          <p:cNvPr id="3" name="Slide Number Placeholder 2">
            <a:extLst>
              <a:ext uri="{FF2B5EF4-FFF2-40B4-BE49-F238E27FC236}">
                <a16:creationId xmlns:a16="http://schemas.microsoft.com/office/drawing/2014/main" id="{C82F96A0-EF8E-CC3E-8A82-A862D84F23F6}"/>
              </a:ext>
            </a:extLst>
          </p:cNvPr>
          <p:cNvSpPr>
            <a:spLocks noGrp="1"/>
          </p:cNvSpPr>
          <p:nvPr>
            <p:ph type="sldNum" sz="quarter" idx="12"/>
          </p:nvPr>
        </p:nvSpPr>
        <p:spPr/>
        <p:txBody>
          <a:bodyPr/>
          <a:lstStyle/>
          <a:p>
            <a:fld id="{5B7BB3A3-26C5-454A-A08F-43B7601FB15E}" type="slidenum">
              <a:rPr lang="en-US" smtClean="0"/>
              <a:t>8</a:t>
            </a:fld>
            <a:endParaRPr lang="en-US"/>
          </a:p>
        </p:txBody>
      </p:sp>
      <p:sp>
        <p:nvSpPr>
          <p:cNvPr id="5" name="TextBox 4">
            <a:extLst>
              <a:ext uri="{FF2B5EF4-FFF2-40B4-BE49-F238E27FC236}">
                <a16:creationId xmlns:a16="http://schemas.microsoft.com/office/drawing/2014/main" id="{2518A1F3-BAA0-B56E-0D71-77C42A4D7BA3}"/>
              </a:ext>
            </a:extLst>
          </p:cNvPr>
          <p:cNvSpPr txBox="1"/>
          <p:nvPr/>
        </p:nvSpPr>
        <p:spPr>
          <a:xfrm>
            <a:off x="304800" y="838200"/>
            <a:ext cx="7848600" cy="1608838"/>
          </a:xfrm>
          <a:prstGeom prst="rect">
            <a:avLst/>
          </a:prstGeom>
          <a:noFill/>
        </p:spPr>
        <p:txBody>
          <a:bodyPr wrap="square">
            <a:spAutoFit/>
          </a:bodyPr>
          <a:lstStyle/>
          <a:p>
            <a:pPr marL="342900" indent="-342900">
              <a:lnSpc>
                <a:spcPct val="107000"/>
              </a:lnSpc>
              <a:spcBef>
                <a:spcPts val="600"/>
              </a:spcBef>
              <a:buFont typeface="Arial" panose="020B0604020202020204" pitchFamily="34" charset="0"/>
              <a:buChar char="•"/>
            </a:pPr>
            <a:r>
              <a:rPr lang="en-US" sz="2800" dirty="0">
                <a:solidFill>
                  <a:schemeClr val="tx2"/>
                </a:solidFill>
                <a:latin typeface="Calibri" panose="020F0502020204030204" pitchFamily="34" charset="0"/>
                <a:cs typeface="Times New Roman" panose="02020603050405020304" pitchFamily="18" charset="0"/>
              </a:rPr>
              <a:t>Average Levy (Tax) Limit Increase 2021-2024 5.0%</a:t>
            </a:r>
          </a:p>
          <a:p>
            <a:pPr marL="342900" indent="-342900">
              <a:lnSpc>
                <a:spcPct val="107000"/>
              </a:lnSpc>
              <a:spcBef>
                <a:spcPts val="600"/>
              </a:spcBef>
              <a:buFont typeface="Arial" panose="020B0604020202020204" pitchFamily="34" charset="0"/>
              <a:buChar char="•"/>
            </a:pPr>
            <a:r>
              <a:rPr lang="en-US" sz="2800" dirty="0">
                <a:solidFill>
                  <a:schemeClr val="tx2"/>
                </a:solidFill>
                <a:latin typeface="Calibri" panose="020F0502020204030204" pitchFamily="34" charset="0"/>
                <a:cs typeface="Times New Roman" panose="02020603050405020304" pitchFamily="18" charset="0"/>
              </a:rPr>
              <a:t>Average Levy(Tax) Increase 2021-2024 = 6.0% </a:t>
            </a:r>
          </a:p>
          <a:p>
            <a:pPr marL="342900" indent="-342900">
              <a:lnSpc>
                <a:spcPct val="107000"/>
              </a:lnSpc>
              <a:spcBef>
                <a:spcPts val="600"/>
              </a:spcBef>
              <a:buFont typeface="Arial" panose="020B0604020202020204" pitchFamily="34" charset="0"/>
              <a:buChar char="•"/>
            </a:pPr>
            <a:r>
              <a:rPr lang="en-US" sz="2800" dirty="0">
                <a:solidFill>
                  <a:schemeClr val="tx2"/>
                </a:solidFill>
                <a:latin typeface="Calibri" panose="020F0502020204030204" pitchFamily="34" charset="0"/>
                <a:cs typeface="Times New Roman" panose="02020603050405020304" pitchFamily="18" charset="0"/>
              </a:rPr>
              <a:t>Levy (Tax) increase FY25 = 9.4%</a:t>
            </a:r>
          </a:p>
        </p:txBody>
      </p:sp>
      <p:sp>
        <p:nvSpPr>
          <p:cNvPr id="7" name="TextBox 6">
            <a:extLst>
              <a:ext uri="{FF2B5EF4-FFF2-40B4-BE49-F238E27FC236}">
                <a16:creationId xmlns:a16="http://schemas.microsoft.com/office/drawing/2014/main" id="{F9A016DB-2F65-6B75-5EEA-DF6A5ED25D5B}"/>
              </a:ext>
            </a:extLst>
          </p:cNvPr>
          <p:cNvSpPr txBox="1"/>
          <p:nvPr/>
        </p:nvSpPr>
        <p:spPr>
          <a:xfrm>
            <a:off x="0" y="6019800"/>
            <a:ext cx="4572000" cy="369332"/>
          </a:xfrm>
          <a:prstGeom prst="rect">
            <a:avLst/>
          </a:prstGeom>
          <a:noFill/>
        </p:spPr>
        <p:txBody>
          <a:bodyPr wrap="square">
            <a:spAutoFit/>
          </a:bodyPr>
          <a:lstStyle/>
          <a:p>
            <a:pPr algn="l" fontAlgn="b"/>
            <a:r>
              <a:rPr lang="en-US" sz="1800" u="none" strike="noStrike" dirty="0">
                <a:effectLst/>
              </a:rPr>
              <a:t>https://dlsgateway.dor.state.ma.us</a:t>
            </a:r>
            <a:endParaRPr lang="en-US" sz="1800" b="0" i="1" u="none" strike="noStrike" dirty="0">
              <a:solidFill>
                <a:srgbClr val="000000"/>
              </a:solidFill>
              <a:effectLst/>
              <a:latin typeface="Calibri" panose="020F0502020204030204" pitchFamily="34" charset="0"/>
            </a:endParaRPr>
          </a:p>
        </p:txBody>
      </p:sp>
      <p:graphicFrame>
        <p:nvGraphicFramePr>
          <p:cNvPr id="4" name="Chart 3">
            <a:extLst>
              <a:ext uri="{FF2B5EF4-FFF2-40B4-BE49-F238E27FC236}">
                <a16:creationId xmlns:a16="http://schemas.microsoft.com/office/drawing/2014/main" id="{B7BC04FE-0A81-A1E1-C5DE-25565E962D1B}"/>
              </a:ext>
            </a:extLst>
          </p:cNvPr>
          <p:cNvGraphicFramePr>
            <a:graphicFrameLocks noGrp="1"/>
          </p:cNvGraphicFramePr>
          <p:nvPr>
            <p:extLst>
              <p:ext uri="{D42A27DB-BD31-4B8C-83A1-F6EECF244321}">
                <p14:modId xmlns:p14="http://schemas.microsoft.com/office/powerpoint/2010/main" val="666021834"/>
              </p:ext>
            </p:extLst>
          </p:nvPr>
        </p:nvGraphicFramePr>
        <p:xfrm>
          <a:off x="304800" y="2590800"/>
          <a:ext cx="8077200" cy="32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85187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
            <a:ext cx="7696200" cy="584775"/>
          </a:xfrm>
          <a:prstGeom prst="rect">
            <a:avLst/>
          </a:prstGeom>
          <a:noFill/>
        </p:spPr>
        <p:txBody>
          <a:bodyPr wrap="square" rtlCol="0">
            <a:spAutoFit/>
          </a:bodyPr>
          <a:lstStyle/>
          <a:p>
            <a:r>
              <a:rPr lang="en-US" sz="3200" dirty="0">
                <a:solidFill>
                  <a:schemeClr val="tx2"/>
                </a:solidFill>
                <a:latin typeface="+mj-lt"/>
              </a:rPr>
              <a:t>FY25 Total Expenses and Revenue</a:t>
            </a:r>
            <a:endParaRPr lang="en-US" sz="3200" i="1" dirty="0">
              <a:solidFill>
                <a:schemeClr val="tx2"/>
              </a:solidFill>
              <a:latin typeface="+mj-lt"/>
            </a:endParaRPr>
          </a:p>
        </p:txBody>
      </p:sp>
      <p:sp>
        <p:nvSpPr>
          <p:cNvPr id="4" name="Slide Number Placeholder 3"/>
          <p:cNvSpPr txBox="1">
            <a:spLocks/>
          </p:cNvSpPr>
          <p:nvPr/>
        </p:nvSpPr>
        <p:spPr>
          <a:xfrm>
            <a:off x="7425344" y="6459786"/>
            <a:ext cx="98401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B7BB3A3-26C5-454A-A08F-43B7601FB15E}" type="slidenum">
              <a:rPr lang="en-US" sz="1400" smtClean="0">
                <a:solidFill>
                  <a:schemeClr val="bg1"/>
                </a:solidFill>
              </a:rPr>
              <a:pPr algn="r"/>
              <a:t>9</a:t>
            </a:fld>
            <a:endParaRPr lang="en-US" sz="1400" dirty="0">
              <a:solidFill>
                <a:schemeClr val="bg1"/>
              </a:solidFill>
            </a:endParaRPr>
          </a:p>
        </p:txBody>
      </p:sp>
      <p:sp>
        <p:nvSpPr>
          <p:cNvPr id="7" name="TextBox 6">
            <a:extLst>
              <a:ext uri="{FF2B5EF4-FFF2-40B4-BE49-F238E27FC236}">
                <a16:creationId xmlns:a16="http://schemas.microsoft.com/office/drawing/2014/main" id="{BF1AB32F-3268-5EAF-D969-DE7C32DC5C3F}"/>
              </a:ext>
            </a:extLst>
          </p:cNvPr>
          <p:cNvSpPr txBox="1"/>
          <p:nvPr/>
        </p:nvSpPr>
        <p:spPr>
          <a:xfrm>
            <a:off x="4572000" y="5943600"/>
            <a:ext cx="2209800" cy="369332"/>
          </a:xfrm>
          <a:prstGeom prst="rect">
            <a:avLst/>
          </a:prstGeom>
          <a:noFill/>
        </p:spPr>
        <p:txBody>
          <a:bodyPr wrap="square" rtlCol="0">
            <a:spAutoFit/>
          </a:bodyPr>
          <a:lstStyle/>
          <a:p>
            <a:pPr algn="r"/>
            <a:r>
              <a:rPr lang="en-US" dirty="0"/>
              <a:t>*Estimated</a:t>
            </a:r>
          </a:p>
        </p:txBody>
      </p:sp>
      <p:graphicFrame>
        <p:nvGraphicFramePr>
          <p:cNvPr id="3" name="Table 2">
            <a:extLst>
              <a:ext uri="{FF2B5EF4-FFF2-40B4-BE49-F238E27FC236}">
                <a16:creationId xmlns:a16="http://schemas.microsoft.com/office/drawing/2014/main" id="{24451049-FC70-04B1-0D8F-8CCE4CA68AF5}"/>
              </a:ext>
            </a:extLst>
          </p:cNvPr>
          <p:cNvGraphicFramePr>
            <a:graphicFrameLocks noGrp="1"/>
          </p:cNvGraphicFramePr>
          <p:nvPr>
            <p:extLst>
              <p:ext uri="{D42A27DB-BD31-4B8C-83A1-F6EECF244321}">
                <p14:modId xmlns:p14="http://schemas.microsoft.com/office/powerpoint/2010/main" val="2917647080"/>
              </p:ext>
            </p:extLst>
          </p:nvPr>
        </p:nvGraphicFramePr>
        <p:xfrm>
          <a:off x="457200" y="838200"/>
          <a:ext cx="7772399" cy="5148438"/>
        </p:xfrm>
        <a:graphic>
          <a:graphicData uri="http://schemas.openxmlformats.org/drawingml/2006/table">
            <a:tbl>
              <a:tblPr>
                <a:tableStyleId>{5C22544A-7EE6-4342-B048-85BDC9FD1C3A}</a:tableStyleId>
              </a:tblPr>
              <a:tblGrid>
                <a:gridCol w="2790573">
                  <a:extLst>
                    <a:ext uri="{9D8B030D-6E8A-4147-A177-3AD203B41FA5}">
                      <a16:colId xmlns:a16="http://schemas.microsoft.com/office/drawing/2014/main" val="1555457577"/>
                    </a:ext>
                  </a:extLst>
                </a:gridCol>
                <a:gridCol w="1198634">
                  <a:extLst>
                    <a:ext uri="{9D8B030D-6E8A-4147-A177-3AD203B41FA5}">
                      <a16:colId xmlns:a16="http://schemas.microsoft.com/office/drawing/2014/main" val="2510914662"/>
                    </a:ext>
                  </a:extLst>
                </a:gridCol>
                <a:gridCol w="2584558">
                  <a:extLst>
                    <a:ext uri="{9D8B030D-6E8A-4147-A177-3AD203B41FA5}">
                      <a16:colId xmlns:a16="http://schemas.microsoft.com/office/drawing/2014/main" val="194745729"/>
                    </a:ext>
                  </a:extLst>
                </a:gridCol>
                <a:gridCol w="1198634">
                  <a:extLst>
                    <a:ext uri="{9D8B030D-6E8A-4147-A177-3AD203B41FA5}">
                      <a16:colId xmlns:a16="http://schemas.microsoft.com/office/drawing/2014/main" val="2138498075"/>
                    </a:ext>
                  </a:extLst>
                </a:gridCol>
              </a:tblGrid>
              <a:tr h="433846">
                <a:tc>
                  <a:txBody>
                    <a:bodyPr/>
                    <a:lstStyle/>
                    <a:p>
                      <a:pPr algn="l" fontAlgn="ctr"/>
                      <a:r>
                        <a:rPr lang="en-US" sz="1800" u="none" strike="noStrike" dirty="0">
                          <a:effectLst/>
                        </a:rPr>
                        <a:t>  FY25</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 Outflows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 Inflows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782528410"/>
                  </a:ext>
                </a:extLst>
              </a:tr>
              <a:tr h="433846">
                <a:tc>
                  <a:txBody>
                    <a:bodyPr/>
                    <a:lstStyle/>
                    <a:p>
                      <a:pPr algn="l" fontAlgn="ctr"/>
                      <a:r>
                        <a:rPr lang="en-US" sz="1800" u="none" strike="noStrike">
                          <a:effectLst/>
                        </a:rPr>
                        <a:t>Operating Budget 2025</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$27,996,663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Taxation</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$26,971,554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02305986"/>
                  </a:ext>
                </a:extLst>
              </a:tr>
              <a:tr h="219711">
                <a:tc>
                  <a:txBody>
                    <a:bodyPr/>
                    <a:lstStyle/>
                    <a:p>
                      <a:pPr algn="l" fontAlgn="ctr"/>
                      <a:r>
                        <a:rPr lang="en-US" sz="1800" u="none" strike="noStrike">
                          <a:effectLst/>
                        </a:rPr>
                        <a:t>Warrant Articles (R&amp;A)</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$285,500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742346316"/>
                  </a:ext>
                </a:extLst>
              </a:tr>
              <a:tr h="433846">
                <a:tc>
                  <a:txBody>
                    <a:bodyPr/>
                    <a:lstStyle/>
                    <a:p>
                      <a:pPr algn="l" fontAlgn="ctr"/>
                      <a:r>
                        <a:rPr lang="en-US" sz="1800" b="1" u="none" strike="noStrike">
                          <a:effectLst/>
                        </a:rPr>
                        <a:t>Sub Total </a:t>
                      </a:r>
                      <a:endParaRPr lang="en-US" sz="18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$28,282,163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$26,971,554 </a:t>
                      </a:r>
                      <a:endParaRPr lang="en-US" sz="18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657495270"/>
                  </a:ext>
                </a:extLst>
              </a:tr>
              <a:tr h="433846">
                <a:tc>
                  <a:txBody>
                    <a:bodyPr/>
                    <a:lstStyle/>
                    <a:p>
                      <a:pPr algn="l" fontAlgn="ctr"/>
                      <a:r>
                        <a:rPr lang="fr-FR" sz="1800" u="none" strike="noStrike">
                          <a:effectLst/>
                        </a:rPr>
                        <a:t>Warrant Articles (Non R&amp;A)</a:t>
                      </a:r>
                      <a:endParaRPr lang="fr-FR"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$2,588,300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Local Receipts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$1,355,800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795889250"/>
                  </a:ext>
                </a:extLst>
              </a:tr>
              <a:tr h="219711">
                <a:tc>
                  <a:txBody>
                    <a:bodyPr/>
                    <a:lstStyle/>
                    <a:p>
                      <a:pPr algn="l" fontAlgn="ctr"/>
                      <a:r>
                        <a:rPr lang="en-US" sz="1800" u="none" strike="noStrike">
                          <a:effectLst/>
                        </a:rPr>
                        <a:t>State Charges</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$97,205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a:effectLst/>
                        </a:rPr>
                        <a:t>State Aid </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$352,014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979459908"/>
                  </a:ext>
                </a:extLst>
              </a:tr>
              <a:tr h="433846">
                <a:tc>
                  <a:txBody>
                    <a:bodyPr/>
                    <a:lstStyle/>
                    <a:p>
                      <a:pPr algn="l" fontAlgn="ctr"/>
                      <a:r>
                        <a:rPr lang="en-US" sz="1800" u="none" strike="noStrike">
                          <a:effectLst/>
                        </a:rPr>
                        <a:t>Overlay Reserve</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$300,000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From Reserves (Free Cash)</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$1,010,500</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53072986"/>
                  </a:ext>
                </a:extLst>
              </a:tr>
              <a:tr h="433846">
                <a:tc>
                  <a:txBody>
                    <a:bodyPr/>
                    <a:lstStyle/>
                    <a:p>
                      <a:pPr algn="l" fontAlgn="b"/>
                      <a:r>
                        <a:rPr lang="en-US" sz="1800" u="none" strike="noStrike">
                          <a:effectLst/>
                        </a:rPr>
                        <a:t> </a:t>
                      </a:r>
                      <a:endParaRPr lang="en-US" sz="18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ctr"/>
                      <a:r>
                        <a:rPr lang="en-US" sz="1800" u="none" strike="noStrike">
                          <a:effectLst/>
                        </a:rPr>
                        <a:t>From Reserves (Stabilization)</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1800" u="none" strike="noStrike" dirty="0">
                          <a:effectLst/>
                        </a:rPr>
                        <a:t>$171,000 </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77417623"/>
                  </a:ext>
                </a:extLst>
              </a:tr>
              <a:tr h="219711">
                <a:tc>
                  <a:txBody>
                    <a:bodyPr/>
                    <a:lstStyle/>
                    <a:p>
                      <a:pPr algn="l" fontAlgn="b"/>
                      <a:r>
                        <a:rPr lang="en-US" sz="1800" u="none" strike="noStrike">
                          <a:effectLst/>
                        </a:rPr>
                        <a:t> </a:t>
                      </a:r>
                      <a:endParaRPr lang="en-US" sz="18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ctr"/>
                      <a:r>
                        <a:rPr lang="en-US" sz="1800" u="none" strike="noStrike">
                          <a:effectLst/>
                        </a:rPr>
                        <a:t>Debt </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$645,000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29889381"/>
                  </a:ext>
                </a:extLst>
              </a:tr>
              <a:tr h="219711">
                <a:tc>
                  <a:txBody>
                    <a:bodyPr/>
                    <a:lstStyle/>
                    <a:p>
                      <a:pPr algn="l" fontAlgn="ctr"/>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a:effectLst/>
                        </a:rPr>
                        <a:t>CPA Funds</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u="none" strike="noStrike" dirty="0">
                          <a:effectLst/>
                        </a:rPr>
                        <a:t>$245,500 </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30839876"/>
                  </a:ext>
                </a:extLst>
              </a:tr>
              <a:tr h="433846">
                <a:tc>
                  <a:txBody>
                    <a:bodyPr/>
                    <a:lstStyle/>
                    <a:p>
                      <a:pPr algn="l" fontAlgn="ctr"/>
                      <a:r>
                        <a:rPr lang="en-US" sz="1800" u="none" strike="noStrike">
                          <a:effectLst/>
                        </a:rPr>
                        <a:t> </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ctr"/>
                      <a:r>
                        <a:rPr lang="en-US" sz="1800" u="none" strike="noStrike">
                          <a:effectLst/>
                        </a:rPr>
                        <a:t>Other Funds</a:t>
                      </a:r>
                      <a:endParaRPr lang="en-US" sz="1800" b="0"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1800" u="none" strike="noStrike" dirty="0">
                          <a:effectLst/>
                        </a:rPr>
                        <a:t>$516,300 </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37801955"/>
                  </a:ext>
                </a:extLst>
              </a:tr>
              <a:tr h="433846">
                <a:tc>
                  <a:txBody>
                    <a:bodyPr/>
                    <a:lstStyle/>
                    <a:p>
                      <a:pPr algn="l" fontAlgn="ctr"/>
                      <a:r>
                        <a:rPr lang="en-US" sz="1800" b="1" u="none" strike="noStrike" dirty="0">
                          <a:effectLst/>
                        </a:rPr>
                        <a:t>Sub Total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$2,985,505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a:effectLst/>
                        </a:rPr>
                        <a:t> </a:t>
                      </a:r>
                      <a:endParaRPr lang="en-US" sz="18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$4,296,114 </a:t>
                      </a:r>
                      <a:endParaRPr lang="en-US" sz="18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099214985"/>
                  </a:ext>
                </a:extLst>
              </a:tr>
              <a:tr h="433846">
                <a:tc>
                  <a:txBody>
                    <a:bodyPr/>
                    <a:lstStyle/>
                    <a:p>
                      <a:pPr algn="l" fontAlgn="ctr"/>
                      <a:r>
                        <a:rPr lang="en-US" sz="1800" b="1" u="none" strike="noStrike" dirty="0">
                          <a:effectLst/>
                        </a:rPr>
                        <a:t>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$31,267,668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 </a:t>
                      </a:r>
                      <a:endParaRPr lang="en-US" sz="18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ctr"/>
                      <a:r>
                        <a:rPr lang="en-US" sz="1800" b="1" u="none" strike="noStrike" dirty="0">
                          <a:effectLst/>
                        </a:rPr>
                        <a:t>$31,267,668 </a:t>
                      </a:r>
                      <a:endParaRPr lang="en-US" sz="18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821924500"/>
                  </a:ext>
                </a:extLst>
              </a:tr>
            </a:tbl>
          </a:graphicData>
        </a:graphic>
      </p:graphicFrame>
    </p:spTree>
    <p:extLst>
      <p:ext uri="{BB962C8B-B14F-4D97-AF65-F5344CB8AC3E}">
        <p14:creationId xmlns:p14="http://schemas.microsoft.com/office/powerpoint/2010/main" val="3125305007"/>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2330</Words>
  <Application>Microsoft Office PowerPoint</Application>
  <PresentationFormat>On-screen Show (4:3)</PresentationFormat>
  <Paragraphs>421</Paragraphs>
  <Slides>24</Slides>
  <Notes>20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2" baseType="lpstr">
      <vt:lpstr>Arial</vt:lpstr>
      <vt:lpstr>Calibri</vt:lpstr>
      <vt:lpstr>Calibri Light</vt:lpstr>
      <vt:lpstr>'segoe ui'</vt:lpstr>
      <vt:lpstr>Symbol</vt:lpstr>
      <vt:lpstr>Times New Roman</vt:lpstr>
      <vt:lpstr>Retrospect</vt:lpstr>
      <vt:lpstr>Worksheet</vt:lpstr>
      <vt:lpstr>Finance Committee</vt:lpstr>
      <vt:lpstr>PowerPoint Presentation</vt:lpstr>
      <vt:lpstr>PowerPoint Presentation</vt:lpstr>
      <vt:lpstr>Balanced</vt:lpstr>
      <vt:lpstr>FY25 Challenges</vt:lpstr>
      <vt:lpstr>Levy – The amount a community raises through the property tax. The levy can be any amount up to the levy limit. , which is reestablished every year in accordance with provisions.   Levy Limit – Based on Proposition 2½ the Maximum Levy is established each year based on the prior year maximum increased by 2.5% plus new growth.   For Boxborough the average increase has been ~5% over the past 5 years  Raise and Appropriate (R&amp;A) –   The Levy is calculated based on the Operating Budget and certain warrant articles  Override – allows a town to raise tax revenue beyond the Levy Limit (vote needed)  </vt:lpstr>
      <vt:lpstr>Limited new growth (except 2023)</vt:lpstr>
      <vt:lpstr>Excess Levy Capacity has been declining</vt:lpstr>
      <vt:lpstr>PowerPoint Presentation</vt:lpstr>
      <vt:lpstr>Operating Budget FY25 vs FY24</vt:lpstr>
      <vt:lpstr>FY 25 Operating Budget Drivers -Town</vt:lpstr>
      <vt:lpstr>FY 25 Operating Budget Drivers-Schools</vt:lpstr>
      <vt:lpstr>Conclusion</vt:lpstr>
      <vt:lpstr>Finance Committee </vt:lpstr>
      <vt:lpstr>BACKUP SLIDES</vt:lpstr>
      <vt:lpstr>2025 vs 2024 (sorted by $ change)</vt:lpstr>
      <vt:lpstr>Debt Repayments – 10 years</vt:lpstr>
      <vt:lpstr>Shift from commercial to residential tax base</vt:lpstr>
      <vt:lpstr>Commercial tax base is declining</vt:lpstr>
      <vt:lpstr>PowerPoint Presentation</vt:lpstr>
      <vt:lpstr>PowerPoint Presentation</vt:lpstr>
      <vt:lpstr>Levy Capacity Reduced 2023-2025</vt:lpstr>
      <vt:lpstr>PowerPoint Presentation</vt:lpstr>
      <vt:lpstr>Average Taxes last 5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2018-04-10T00:12:37Z</dcterms:created>
  <dcterms:modified xsi:type="dcterms:W3CDTF">2024-05-13T17:45:08Z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7cb76b2-10b8-4fe1-93d4-2202842406cd_Enabled">
    <vt:lpwstr>True</vt:lpwstr>
  </property>
  <property fmtid="{D5CDD505-2E9C-101B-9397-08002B2CF9AE}" pid="3" name="MSIP_Label_17cb76b2-10b8-4fe1-93d4-2202842406cd_SiteId">
    <vt:lpwstr>945c199a-83a2-4e80-9f8c-5a91be5752dd</vt:lpwstr>
  </property>
  <property fmtid="{D5CDD505-2E9C-101B-9397-08002B2CF9AE}" pid="4" name="MSIP_Label_17cb76b2-10b8-4fe1-93d4-2202842406cd_Owner">
    <vt:lpwstr>Gary.Kushner@dell.com</vt:lpwstr>
  </property>
  <property fmtid="{D5CDD505-2E9C-101B-9397-08002B2CF9AE}" pid="5" name="MSIP_Label_17cb76b2-10b8-4fe1-93d4-2202842406cd_SetDate">
    <vt:lpwstr>2020-04-10T15:26:56.8108779Z</vt:lpwstr>
  </property>
  <property fmtid="{D5CDD505-2E9C-101B-9397-08002B2CF9AE}" pid="6" name="MSIP_Label_17cb76b2-10b8-4fe1-93d4-2202842406cd_Name">
    <vt:lpwstr>External Public</vt:lpwstr>
  </property>
  <property fmtid="{D5CDD505-2E9C-101B-9397-08002B2CF9AE}" pid="7" name="MSIP_Label_17cb76b2-10b8-4fe1-93d4-2202842406cd_Application">
    <vt:lpwstr>Microsoft Azure Information Protection</vt:lpwstr>
  </property>
  <property fmtid="{D5CDD505-2E9C-101B-9397-08002B2CF9AE}" pid="8" name="MSIP_Label_17cb76b2-10b8-4fe1-93d4-2202842406cd_ActionId">
    <vt:lpwstr>e9d82303-6981-49fa-8547-3e0f93350406</vt:lpwstr>
  </property>
  <property fmtid="{D5CDD505-2E9C-101B-9397-08002B2CF9AE}" pid="9" name="MSIP_Label_17cb76b2-10b8-4fe1-93d4-2202842406cd_Extended_MSFT_Method">
    <vt:lpwstr>Manual</vt:lpwstr>
  </property>
  <property fmtid="{D5CDD505-2E9C-101B-9397-08002B2CF9AE}" pid="10" name="aiplabel">
    <vt:lpwstr>External Public</vt:lpwstr>
  </property>
</Properties>
</file>