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75" r:id="rId2"/>
    <p:sldId id="276" r:id="rId3"/>
    <p:sldId id="277" r:id="rId4"/>
    <p:sldId id="278" r:id="rId5"/>
    <p:sldId id="279" r:id="rId6"/>
    <p:sldId id="260" r:id="rId7"/>
    <p:sldId id="261" r:id="rId8"/>
    <p:sldId id="262" r:id="rId9"/>
    <p:sldId id="264" r:id="rId10"/>
    <p:sldId id="263" r:id="rId11"/>
    <p:sldId id="273" r:id="rId12"/>
    <p:sldId id="274"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57" autoAdjust="0"/>
  </p:normalViewPr>
  <p:slideViewPr>
    <p:cSldViewPr snapToGrid="0">
      <p:cViewPr varScale="1">
        <p:scale>
          <a:sx n="102" d="100"/>
          <a:sy n="102" d="100"/>
        </p:scale>
        <p:origin x="8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odfrey\AppData\Local\Microsoft\Windows\INetCache\Content.Outlook\M6ND2AJ8\Boxborough%20Betterment%20Fee%20Model_V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Commercial Property Betterment Fees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'[Boxborough Betterment Fee Model_V6.xlsx]Sheet1'!$A$1:$A$12</c:f>
              <c:strCache>
                <c:ptCount val="12"/>
                <c:pt idx="0">
                  <c:v>Commercial Property 1</c:v>
                </c:pt>
                <c:pt idx="1">
                  <c:v>Commercial Property 2</c:v>
                </c:pt>
                <c:pt idx="2">
                  <c:v>Commercial Property 3</c:v>
                </c:pt>
                <c:pt idx="3">
                  <c:v>Commercial Property 4</c:v>
                </c:pt>
                <c:pt idx="4">
                  <c:v>Commercial Property 5</c:v>
                </c:pt>
                <c:pt idx="5">
                  <c:v>Commercial Property 6</c:v>
                </c:pt>
                <c:pt idx="6">
                  <c:v>Commercial Property 7</c:v>
                </c:pt>
                <c:pt idx="7">
                  <c:v>Commercial Property 8</c:v>
                </c:pt>
                <c:pt idx="8">
                  <c:v>Commercial Property 9</c:v>
                </c:pt>
                <c:pt idx="9">
                  <c:v>Commercial Property 10</c:v>
                </c:pt>
                <c:pt idx="10">
                  <c:v>Commercial Property 11</c:v>
                </c:pt>
                <c:pt idx="11">
                  <c:v>Commercial Property 12</c:v>
                </c:pt>
              </c:strCache>
            </c:strRef>
          </c:cat>
          <c:val>
            <c:numRef>
              <c:f>'[Boxborough Betterment Fee Model_V6.xlsx]Sheet1'!$B$1:$B$12</c:f>
              <c:numCache>
                <c:formatCode>_("$"* #,##0.00_);_("$"* \(#,##0.00\);_("$"* "-"??_);_(@_)</c:formatCode>
                <c:ptCount val="12"/>
                <c:pt idx="0">
                  <c:v>21552.424308114776</c:v>
                </c:pt>
                <c:pt idx="1">
                  <c:v>37851.445191126528</c:v>
                </c:pt>
                <c:pt idx="2">
                  <c:v>41533.317677096129</c:v>
                </c:pt>
                <c:pt idx="3">
                  <c:v>57922.140328058384</c:v>
                </c:pt>
                <c:pt idx="4">
                  <c:v>78801.051376544536</c:v>
                </c:pt>
                <c:pt idx="5">
                  <c:v>152977.31170363948</c:v>
                </c:pt>
                <c:pt idx="6">
                  <c:v>172868.40330467038</c:v>
                </c:pt>
                <c:pt idx="7">
                  <c:v>253106.2829684226</c:v>
                </c:pt>
                <c:pt idx="8">
                  <c:v>322074.04075438977</c:v>
                </c:pt>
                <c:pt idx="9">
                  <c:v>341201.81732784159</c:v>
                </c:pt>
                <c:pt idx="10">
                  <c:v>346140.91456511791</c:v>
                </c:pt>
                <c:pt idx="11">
                  <c:v>1796035.3590095623</c:v>
                </c:pt>
              </c:numCache>
            </c:numRef>
          </c:val>
        </c:ser>
        <c:dLbls>
          <c:showLegendKey val="0"/>
          <c:showVal val="0"/>
          <c:showCatName val="0"/>
          <c:showSerName val="0"/>
          <c:showPercent val="0"/>
          <c:showBubbleSize val="0"/>
        </c:dLbls>
        <c:gapWidth val="219"/>
        <c:overlap val="-27"/>
        <c:axId val="482432432"/>
        <c:axId val="482430864"/>
      </c:barChart>
      <c:catAx>
        <c:axId val="4824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30864"/>
        <c:crosses val="autoZero"/>
        <c:auto val="1"/>
        <c:lblAlgn val="ctr"/>
        <c:lblOffset val="100"/>
        <c:noMultiLvlLbl val="0"/>
      </c:catAx>
      <c:valAx>
        <c:axId val="482430864"/>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32432"/>
        <c:crosses val="autoZero"/>
        <c:crossBetween val="between"/>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2FBD1-76E2-4012-AABE-72BF0EC99A70}"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AB8CF-288D-4432-95CB-7F5B1F799B2B}" type="slidenum">
              <a:rPr lang="en-US" smtClean="0"/>
              <a:t>‹#›</a:t>
            </a:fld>
            <a:endParaRPr lang="en-US"/>
          </a:p>
        </p:txBody>
      </p:sp>
    </p:spTree>
    <p:extLst>
      <p:ext uri="{BB962C8B-B14F-4D97-AF65-F5344CB8AC3E}">
        <p14:creationId xmlns:p14="http://schemas.microsoft.com/office/powerpoint/2010/main" val="34493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Mike Johns</a:t>
            </a:r>
            <a:r>
              <a:rPr lang="en-US" baseline="0" dirty="0" smtClean="0"/>
              <a:t> or Les Fox speaks</a:t>
            </a:r>
            <a:endParaRPr lang="en-US" dirty="0" smtClean="0"/>
          </a:p>
          <a:p>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1</a:t>
            </a:fld>
            <a:endParaRPr lang="en-US"/>
          </a:p>
        </p:txBody>
      </p:sp>
    </p:spTree>
    <p:extLst>
      <p:ext uri="{BB962C8B-B14F-4D97-AF65-F5344CB8AC3E}">
        <p14:creationId xmlns:p14="http://schemas.microsoft.com/office/powerpoint/2010/main" val="417366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finally, we have the water rates. This is the cost to use the water and is billed on a monthly basis. So, just like you all receive an</a:t>
            </a:r>
            <a:r>
              <a:rPr lang="en-US" baseline="0" dirty="0" smtClean="0"/>
              <a:t> electric bill every month from LELWD, you will also receive a water bill every month from LELWD. It’s actually all combined on one bill now, so it’s pretty hassle free. Based on these rates and the average water use for a 1-bedroom condo, you’re looking at about </a:t>
            </a:r>
            <a:r>
              <a:rPr lang="en-US" dirty="0" smtClean="0"/>
              <a:t>$60 per month.</a:t>
            </a:r>
          </a:p>
          <a:p>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10</a:t>
            </a:fld>
            <a:endParaRPr lang="en-US"/>
          </a:p>
        </p:txBody>
      </p:sp>
    </p:spTree>
    <p:extLst>
      <p:ext uri="{BB962C8B-B14F-4D97-AF65-F5344CB8AC3E}">
        <p14:creationId xmlns:p14="http://schemas.microsoft.com/office/powerpoint/2010/main" val="239271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charge only applies to those properties that have</a:t>
            </a:r>
            <a:r>
              <a:rPr lang="en-US" baseline="0" dirty="0" smtClean="0"/>
              <a:t> a fire suppression system and connect a fire service to our system. It’s an annual fee based on the size of the fire line. </a:t>
            </a:r>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11</a:t>
            </a:fld>
            <a:endParaRPr lang="en-US"/>
          </a:p>
        </p:txBody>
      </p:sp>
    </p:spTree>
    <p:extLst>
      <p:ext uri="{BB962C8B-B14F-4D97-AF65-F5344CB8AC3E}">
        <p14:creationId xmlns:p14="http://schemas.microsoft.com/office/powerpoint/2010/main" val="82627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06a54132c_22_0:notes"/>
          <p:cNvSpPr>
            <a:spLocks noGrp="1" noRot="1" noChangeAspect="1"/>
          </p:cNvSpPr>
          <p:nvPr>
            <p:ph type="sldImg" idx="2"/>
          </p:nvPr>
        </p:nvSpPr>
        <p:spPr>
          <a:xfrm>
            <a:off x="2363788" y="550863"/>
            <a:ext cx="4875212"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06a54132c_22_0:notes"/>
          <p:cNvSpPr txBox="1">
            <a:spLocks noGrp="1"/>
          </p:cNvSpPr>
          <p:nvPr>
            <p:ph type="body" idx="1"/>
          </p:nvPr>
        </p:nvSpPr>
        <p:spPr>
          <a:xfrm>
            <a:off x="1281165" y="3473298"/>
            <a:ext cx="7038900" cy="3291600"/>
          </a:xfrm>
          <a:prstGeom prst="rect">
            <a:avLst/>
          </a:prstGeom>
        </p:spPr>
        <p:txBody>
          <a:bodyPr spcFirstLastPara="1" wrap="square" lIns="97275" tIns="48625" rIns="97275" bIns="48625" anchor="t" anchorCtr="0">
            <a:noAutofit/>
          </a:bodyPr>
          <a:lstStyle/>
          <a:p>
            <a:pPr marL="0" lvl="0" indent="0" algn="l" rtl="0">
              <a:spcBef>
                <a:spcPts val="360"/>
              </a:spcBef>
              <a:spcAft>
                <a:spcPts val="0"/>
              </a:spcAft>
              <a:buNone/>
            </a:pPr>
            <a:r>
              <a:rPr lang="en-US" dirty="0" smtClean="0"/>
              <a:t>So, all of the various costs and fees I just described</a:t>
            </a:r>
            <a:r>
              <a:rPr lang="en-US" baseline="0" dirty="0" smtClean="0"/>
              <a:t> might feel a bit overwhelming. But for those of you already operating a small public water system, which is the vast majority of you, you are already paying for most of these things. Those costs might just be buried in your HOA fee or somewhere else. </a:t>
            </a:r>
          </a:p>
          <a:p>
            <a:pPr marL="0" lvl="0" indent="0" algn="l" rtl="0">
              <a:spcBef>
                <a:spcPts val="360"/>
              </a:spcBef>
              <a:spcAft>
                <a:spcPts val="0"/>
              </a:spcAft>
              <a:buNone/>
            </a:pPr>
            <a:endParaRPr lang="en-US" baseline="0" dirty="0" smtClean="0"/>
          </a:p>
          <a:p>
            <a:pPr marL="0" lvl="0" indent="0" algn="l" rtl="0">
              <a:spcBef>
                <a:spcPts val="360"/>
              </a:spcBef>
              <a:spcAft>
                <a:spcPts val="0"/>
              </a:spcAft>
              <a:buNone/>
            </a:pPr>
            <a:r>
              <a:rPr lang="en-US" baseline="0" dirty="0" smtClean="0"/>
              <a:t>We encourage you, if you haven’t already done so, to calculate what you current costs to operate and maintain your small water system are and compare them to what we are describing here. </a:t>
            </a:r>
          </a:p>
        </p:txBody>
      </p:sp>
    </p:spTree>
    <p:extLst>
      <p:ext uri="{BB962C8B-B14F-4D97-AF65-F5344CB8AC3E}">
        <p14:creationId xmlns:p14="http://schemas.microsoft.com/office/powerpoint/2010/main" val="82631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 speaks</a:t>
            </a:r>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13</a:t>
            </a:fld>
            <a:endParaRPr lang="en-US"/>
          </a:p>
        </p:txBody>
      </p:sp>
    </p:spTree>
    <p:extLst>
      <p:ext uri="{BB962C8B-B14F-4D97-AF65-F5344CB8AC3E}">
        <p14:creationId xmlns:p14="http://schemas.microsoft.com/office/powerpoint/2010/main" val="35860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Johns</a:t>
            </a:r>
            <a:r>
              <a:rPr lang="en-US" baseline="0" dirty="0" smtClean="0"/>
              <a:t> or Les Fox speaks</a:t>
            </a:r>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2</a:t>
            </a:fld>
            <a:endParaRPr lang="en-US"/>
          </a:p>
        </p:txBody>
      </p:sp>
    </p:spTree>
    <p:extLst>
      <p:ext uri="{BB962C8B-B14F-4D97-AF65-F5344CB8AC3E}">
        <p14:creationId xmlns:p14="http://schemas.microsoft.com/office/powerpoint/2010/main" val="12283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Mike Johns</a:t>
            </a:r>
            <a:r>
              <a:rPr lang="en-US" baseline="0" dirty="0" smtClean="0"/>
              <a:t> or Les Fox speaks</a:t>
            </a:r>
            <a:endParaRPr lang="en-US" dirty="0" smtClean="0"/>
          </a:p>
          <a:p>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3</a:t>
            </a:fld>
            <a:endParaRPr lang="en-US"/>
          </a:p>
        </p:txBody>
      </p:sp>
    </p:spTree>
    <p:extLst>
      <p:ext uri="{BB962C8B-B14F-4D97-AF65-F5344CB8AC3E}">
        <p14:creationId xmlns:p14="http://schemas.microsoft.com/office/powerpoint/2010/main" val="66977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 speaks</a:t>
            </a:r>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4</a:t>
            </a:fld>
            <a:endParaRPr lang="en-US"/>
          </a:p>
        </p:txBody>
      </p:sp>
    </p:spTree>
    <p:extLst>
      <p:ext uri="{BB962C8B-B14F-4D97-AF65-F5344CB8AC3E}">
        <p14:creationId xmlns:p14="http://schemas.microsoft.com/office/powerpoint/2010/main" val="334503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Corey speaks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 is the mechanism</a:t>
            </a:r>
            <a:r>
              <a:rPr lang="en-US" baseline="0" dirty="0" smtClean="0"/>
              <a:t> that allows the Town of Littleton’s Water department to provide water to Boxborough, allows Littleton Board of Water Commissioners to commit betterments to be collected through Boxborough Assessor’s office, and sets the parameters of the relationship between the two towns on this matter.</a:t>
            </a:r>
            <a:endParaRPr lang="en-US" dirty="0" smtClean="0"/>
          </a:p>
          <a:p>
            <a:endParaRPr lang="en-US" dirty="0"/>
          </a:p>
        </p:txBody>
      </p:sp>
      <p:sp>
        <p:nvSpPr>
          <p:cNvPr id="4" name="Slide Number Placeholder 3"/>
          <p:cNvSpPr>
            <a:spLocks noGrp="1"/>
          </p:cNvSpPr>
          <p:nvPr>
            <p:ph type="sldNum" sz="quarter" idx="5"/>
          </p:nvPr>
        </p:nvSpPr>
        <p:spPr/>
        <p:txBody>
          <a:bodyPr/>
          <a:lstStyle/>
          <a:p>
            <a:fld id="{F47AB8CF-288D-4432-95CB-7F5B1F799B2B}" type="slidenum">
              <a:rPr lang="en-US" smtClean="0"/>
              <a:t>5</a:t>
            </a:fld>
            <a:endParaRPr lang="en-US"/>
          </a:p>
        </p:txBody>
      </p:sp>
    </p:spTree>
    <p:extLst>
      <p:ext uri="{BB962C8B-B14F-4D97-AF65-F5344CB8AC3E}">
        <p14:creationId xmlns:p14="http://schemas.microsoft.com/office/powerpoint/2010/main" val="223335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Corey speaks</a:t>
            </a:r>
          </a:p>
          <a:p>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6</a:t>
            </a:fld>
            <a:endParaRPr lang="en-US"/>
          </a:p>
        </p:txBody>
      </p:sp>
    </p:spTree>
    <p:extLst>
      <p:ext uri="{BB962C8B-B14F-4D97-AF65-F5344CB8AC3E}">
        <p14:creationId xmlns:p14="http://schemas.microsoft.com/office/powerpoint/2010/main" val="148387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Corey speaks</a:t>
            </a:r>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7</a:t>
            </a:fld>
            <a:endParaRPr lang="en-US"/>
          </a:p>
        </p:txBody>
      </p:sp>
    </p:spTree>
    <p:extLst>
      <p:ext uri="{BB962C8B-B14F-4D97-AF65-F5344CB8AC3E}">
        <p14:creationId xmlns:p14="http://schemas.microsoft.com/office/powerpoint/2010/main" val="293436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betterment fee,</a:t>
            </a:r>
            <a:r>
              <a:rPr lang="en-US" baseline="0" dirty="0" smtClean="0"/>
              <a:t> for those that are not familiar, is a fee that recovers construction costs for a utility that also increases the value of a property. The entire construction cost of the project gets recovered through these fees. And the amount of the is allocated to each property based on the proportional amount of water use for that property. So if a property uses 10% of the water provided by the project, that property will pay a betterment fee equal to 10% of the total construction costs.</a:t>
            </a:r>
            <a:endParaRPr lang="en-US" dirty="0" smtClean="0"/>
          </a:p>
          <a:p>
            <a:endParaRPr lang="en-US" dirty="0" smtClean="0"/>
          </a:p>
          <a:p>
            <a:r>
              <a:rPr lang="en-US" dirty="0" smtClean="0"/>
              <a:t>Everyone will pay a betterment fee, whether they connect or not. Because having municipal</a:t>
            </a:r>
            <a:r>
              <a:rPr lang="en-US" baseline="0" dirty="0" smtClean="0"/>
              <a:t> water supply available at your property dramatically increases the property values and thus the property has been “bettered”.</a:t>
            </a:r>
          </a:p>
          <a:p>
            <a:endParaRPr lang="en-US" baseline="0" dirty="0" smtClean="0"/>
          </a:p>
          <a:p>
            <a:r>
              <a:rPr lang="en-US" baseline="0" dirty="0" smtClean="0"/>
              <a:t>So I’m showing some examples here. The vast majority of properties that will be bettered are condominiums. Since each condo unit receives a separate real estate tax bill, each condo unit will get their own betterment as well.</a:t>
            </a:r>
          </a:p>
          <a:p>
            <a:endParaRPr lang="en-US" baseline="0" dirty="0" smtClean="0"/>
          </a:p>
          <a:p>
            <a:r>
              <a:rPr lang="en-US" baseline="0" dirty="0" smtClean="0"/>
              <a:t>So, for example, a 1-bedroom condo will pay a total betterment fee of $4,939. This does not have to be paid all at once. It can be paid in annual installments over the life of the 30-year, zero percent interest loan that we are taking out to fund the project. So that would be about $167 per year for the 1-bedroom condo unit example. Double that for a 2-bedroom condo and triple it for a 3-bedroom condo. </a:t>
            </a:r>
          </a:p>
          <a:p>
            <a:endParaRPr lang="en-US" baseline="0" dirty="0" smtClean="0"/>
          </a:p>
          <a:p>
            <a:r>
              <a:rPr lang="en-US" baseline="0" dirty="0" smtClean="0"/>
              <a:t>There are only 12 non-condo properties that are part of this project. I’m showing those in the graph on the right, without identifying them specifically, just for privacy purposes. About a third of them are $50,000 or less, a third are between $75,000 and $300,000. And a third are over $300,000. With one being well over $400,000.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7AB8CF-288D-4432-95CB-7F5B1F799B2B}" type="slidenum">
              <a:rPr lang="en-US" smtClean="0"/>
              <a:t>8</a:t>
            </a:fld>
            <a:endParaRPr lang="en-US"/>
          </a:p>
        </p:txBody>
      </p:sp>
    </p:spTree>
    <p:extLst>
      <p:ext uri="{BB962C8B-B14F-4D97-AF65-F5344CB8AC3E}">
        <p14:creationId xmlns:p14="http://schemas.microsoft.com/office/powerpoint/2010/main" val="195365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connection fee is a contribution of capital</a:t>
            </a:r>
            <a:r>
              <a:rPr lang="en-US" baseline="0" dirty="0" smtClean="0"/>
              <a:t> towards existing facilities. The water line we will be installing is not nearly enough infrastructure necessary to actually provide a municipal water supply to these Boxborough properties. </a:t>
            </a:r>
          </a:p>
          <a:p>
            <a:endParaRPr lang="en-US" baseline="0" dirty="0" smtClean="0"/>
          </a:p>
          <a:p>
            <a:r>
              <a:rPr lang="en-US" baseline="0" dirty="0" smtClean="0"/>
              <a:t>Water treatment plants are also needed, in order to remove contaminants like PFAS, and water storage tanks, which not only provide storage of water for use during emergency situations, such as fire suppression, but are also responsible for providing adequate water pressure to the entire water system. And the existing pipes in the ground that get the water from where it currently is to where the new pipeline will begin.</a:t>
            </a:r>
          </a:p>
          <a:p>
            <a:endParaRPr lang="en-US" baseline="0" dirty="0" smtClean="0"/>
          </a:p>
          <a:p>
            <a:r>
              <a:rPr lang="en-US" baseline="0" dirty="0" smtClean="0"/>
              <a:t>All of this infrastructure comes at a significant cost that has already been invested by the existing ratepayers of the Littleton water system. You can see in the table on the right the approximate value of all of the existing infrastructure in the Littleton water system. </a:t>
            </a:r>
          </a:p>
          <a:p>
            <a:endParaRPr lang="en-US" baseline="0" dirty="0" smtClean="0"/>
          </a:p>
          <a:p>
            <a:r>
              <a:rPr lang="en-US" baseline="0" dirty="0" smtClean="0"/>
              <a:t>In the table on the left, you see the connection fees that we assess to any new connection to the Littleton water system. Whether they are in Boxborough or Littleton. This helps us to recover those sunk costs and reinvest into the system in order to adequately maintain it. Because none of this infrastructure lasts forever. It all has to be maintained, and eventually replaced. </a:t>
            </a:r>
          </a:p>
          <a:p>
            <a:endParaRPr lang="en-US" baseline="0" dirty="0" smtClean="0"/>
          </a:p>
          <a:p>
            <a:r>
              <a:rPr lang="en-US" baseline="0" dirty="0" smtClean="0"/>
              <a:t>Only those properties who actually connect to the system will pay the connection fee.</a:t>
            </a:r>
          </a:p>
        </p:txBody>
      </p:sp>
      <p:sp>
        <p:nvSpPr>
          <p:cNvPr id="4" name="Slide Number Placeholder 3"/>
          <p:cNvSpPr>
            <a:spLocks noGrp="1"/>
          </p:cNvSpPr>
          <p:nvPr>
            <p:ph type="sldNum" sz="quarter" idx="10"/>
          </p:nvPr>
        </p:nvSpPr>
        <p:spPr/>
        <p:txBody>
          <a:bodyPr/>
          <a:lstStyle/>
          <a:p>
            <a:fld id="{F47AB8CF-288D-4432-95CB-7F5B1F799B2B}" type="slidenum">
              <a:rPr lang="en-US" smtClean="0"/>
              <a:t>9</a:t>
            </a:fld>
            <a:endParaRPr lang="en-US"/>
          </a:p>
        </p:txBody>
      </p:sp>
    </p:spTree>
    <p:extLst>
      <p:ext uri="{BB962C8B-B14F-4D97-AF65-F5344CB8AC3E}">
        <p14:creationId xmlns:p14="http://schemas.microsoft.com/office/powerpoint/2010/main" val="2549037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0660DF-A4B1-4DD6-ABE0-CA683277865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3151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19776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17316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170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275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0660DF-A4B1-4DD6-ABE0-CA6832778654}"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397569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0660DF-A4B1-4DD6-ABE0-CA6832778654}"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72011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660DF-A4B1-4DD6-ABE0-CA683277865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9524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660DF-A4B1-4DD6-ABE0-CA683277865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43700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5"/>
        <p:cNvGrpSpPr/>
        <p:nvPr/>
      </p:nvGrpSpPr>
      <p:grpSpPr>
        <a:xfrm>
          <a:off x="0" y="0"/>
          <a:ext cx="0" cy="0"/>
          <a:chOff x="0" y="0"/>
          <a:chExt cx="0" cy="0"/>
        </a:xfrm>
      </p:grpSpPr>
      <p:sp>
        <p:nvSpPr>
          <p:cNvPr id="56" name="Google Shape;56;g1d8ba19db63_7_48"/>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SzPts val="2800"/>
              <a:buNone/>
              <a:defRPr sz="405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7" name="Google Shape;57;g1d8ba19db63_7_48"/>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Clr>
                <a:srgbClr val="62136E"/>
              </a:buClr>
              <a:buSzPts val="2400"/>
              <a:buFont typeface="Merriweather"/>
              <a:buNone/>
              <a:defRPr sz="2400"/>
            </a:lvl1pPr>
            <a:lvl2pPr marL="914400" lvl="1" indent="-228600" algn="l" rtl="0">
              <a:spcBef>
                <a:spcPts val="300"/>
              </a:spcBef>
              <a:spcAft>
                <a:spcPts val="0"/>
              </a:spcAft>
              <a:buClr>
                <a:srgbClr val="62136E"/>
              </a:buClr>
              <a:buSzPts val="1500"/>
              <a:buFont typeface="Merriweather"/>
              <a:buNone/>
              <a:defRPr sz="1500"/>
            </a:lvl2pPr>
            <a:lvl3pPr marL="1371600" lvl="2" indent="-228600" algn="l" rtl="0">
              <a:spcBef>
                <a:spcPts val="270"/>
              </a:spcBef>
              <a:spcAft>
                <a:spcPts val="0"/>
              </a:spcAft>
              <a:buClr>
                <a:srgbClr val="62136E"/>
              </a:buClr>
              <a:buSzPts val="1350"/>
              <a:buFont typeface="Merriweather"/>
              <a:buNone/>
              <a:defRPr sz="1350"/>
            </a:lvl3pPr>
            <a:lvl4pPr marL="1828800" lvl="3" indent="-228600" algn="l" rtl="0">
              <a:spcBef>
                <a:spcPts val="240"/>
              </a:spcBef>
              <a:spcAft>
                <a:spcPts val="0"/>
              </a:spcAft>
              <a:buClr>
                <a:schemeClr val="dk1"/>
              </a:buClr>
              <a:buSzPts val="1200"/>
              <a:buFont typeface="Merriweather"/>
              <a:buNone/>
              <a:defRPr sz="1200"/>
            </a:lvl4pPr>
            <a:lvl5pPr marL="2286000" lvl="4" indent="-228600" algn="l" rtl="0">
              <a:spcBef>
                <a:spcPts val="240"/>
              </a:spcBef>
              <a:spcAft>
                <a:spcPts val="0"/>
              </a:spcAft>
              <a:buClr>
                <a:schemeClr val="dk1"/>
              </a:buClr>
              <a:buSzPts val="1200"/>
              <a:buFont typeface="Merriweather"/>
              <a:buNone/>
              <a:defRPr sz="1200"/>
            </a:lvl5pPr>
            <a:lvl6pPr marL="2743200" lvl="5" indent="-228600" algn="l" rtl="0">
              <a:lnSpc>
                <a:spcPct val="90000"/>
              </a:lnSpc>
              <a:spcBef>
                <a:spcPts val="375"/>
              </a:spcBef>
              <a:spcAft>
                <a:spcPts val="0"/>
              </a:spcAft>
              <a:buClr>
                <a:schemeClr val="dk1"/>
              </a:buClr>
              <a:buSzPts val="1200"/>
              <a:buNone/>
              <a:defRPr sz="1200"/>
            </a:lvl6pPr>
            <a:lvl7pPr marL="3200400" lvl="6" indent="-228600" algn="l" rtl="0">
              <a:lnSpc>
                <a:spcPct val="90000"/>
              </a:lnSpc>
              <a:spcBef>
                <a:spcPts val="375"/>
              </a:spcBef>
              <a:spcAft>
                <a:spcPts val="0"/>
              </a:spcAft>
              <a:buClr>
                <a:schemeClr val="dk1"/>
              </a:buClr>
              <a:buSzPts val="1200"/>
              <a:buNone/>
              <a:defRPr sz="1200"/>
            </a:lvl7pPr>
            <a:lvl8pPr marL="3657600" lvl="7" indent="-228600" algn="l" rtl="0">
              <a:lnSpc>
                <a:spcPct val="90000"/>
              </a:lnSpc>
              <a:spcBef>
                <a:spcPts val="375"/>
              </a:spcBef>
              <a:spcAft>
                <a:spcPts val="0"/>
              </a:spcAft>
              <a:buClr>
                <a:schemeClr val="dk1"/>
              </a:buClr>
              <a:buSzPts val="1200"/>
              <a:buNone/>
              <a:defRPr sz="1200"/>
            </a:lvl8pPr>
            <a:lvl9pPr marL="4114800" lvl="8" indent="-228600" algn="l" rtl="0">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99582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660DF-A4B1-4DD6-ABE0-CA683277865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29400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660DF-A4B1-4DD6-ABE0-CA683277865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402793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59284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0660DF-A4B1-4DD6-ABE0-CA6832778654}"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05957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0660DF-A4B1-4DD6-ABE0-CA6832778654}"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109978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70660DF-A4B1-4DD6-ABE0-CA6832778654}"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132418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16709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60DF-A4B1-4DD6-ABE0-CA683277865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4246-253E-411E-9357-BD60313C13D7}" type="slidenum">
              <a:rPr lang="en-US" smtClean="0"/>
              <a:t>‹#›</a:t>
            </a:fld>
            <a:endParaRPr lang="en-US"/>
          </a:p>
        </p:txBody>
      </p:sp>
    </p:spTree>
    <p:extLst>
      <p:ext uri="{BB962C8B-B14F-4D97-AF65-F5344CB8AC3E}">
        <p14:creationId xmlns:p14="http://schemas.microsoft.com/office/powerpoint/2010/main" val="279047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0660DF-A4B1-4DD6-ABE0-CA6832778654}" type="datetimeFigureOut">
              <a:rPr lang="en-US" smtClean="0"/>
              <a:t>7/24/2023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EE4246-253E-411E-9357-BD60313C13D7}" type="slidenum">
              <a:rPr lang="en-US" smtClean="0"/>
              <a:t>‹#›</a:t>
            </a:fld>
            <a:endParaRPr lang="en-US"/>
          </a:p>
        </p:txBody>
      </p:sp>
    </p:spTree>
    <p:extLst>
      <p:ext uri="{BB962C8B-B14F-4D97-AF65-F5344CB8AC3E}">
        <p14:creationId xmlns:p14="http://schemas.microsoft.com/office/powerpoint/2010/main" val="38031705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lelwd.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749" y="729737"/>
            <a:ext cx="9144000" cy="4352926"/>
          </a:xfrm>
        </p:spPr>
        <p:txBody>
          <a:bodyPr>
            <a:normAutofit fontScale="90000"/>
          </a:bodyPr>
          <a:lstStyle/>
          <a:p>
            <a:r>
              <a:rPr lang="en-US" sz="5400" dirty="0"/>
              <a:t>Boxborough-Littleton Water  Line Extension Project</a:t>
            </a:r>
            <a:br>
              <a:rPr lang="en-US" sz="5400" dirty="0"/>
            </a:br>
            <a:r>
              <a:rPr lang="en-US" sz="5400" dirty="0"/>
              <a:t>Information Session</a:t>
            </a:r>
            <a:br>
              <a:rPr lang="en-US" sz="5400" dirty="0"/>
            </a:br>
            <a:r>
              <a:rPr lang="en-US" sz="5400" i="1" dirty="0"/>
              <a:t>Project Update July 26, 2023</a:t>
            </a:r>
            <a:r>
              <a:rPr lang="en-US" i="1" dirty="0"/>
              <a:t/>
            </a:r>
            <a:br>
              <a:rPr lang="en-US" i="1" dirty="0"/>
            </a:br>
            <a:endParaRPr lang="en-US" dirty="0"/>
          </a:p>
        </p:txBody>
      </p:sp>
      <p:pic>
        <p:nvPicPr>
          <p:cNvPr id="5" name="Picture 4">
            <a:extLst>
              <a:ext uri="{FF2B5EF4-FFF2-40B4-BE49-F238E27FC236}">
                <a16:creationId xmlns:a16="http://schemas.microsoft.com/office/drawing/2014/main" xmlns="" id="{FE703F01-6144-E2F2-17EF-C653295ED554}"/>
              </a:ext>
            </a:extLst>
          </p:cNvPr>
          <p:cNvPicPr>
            <a:picLocks noChangeAspect="1"/>
          </p:cNvPicPr>
          <p:nvPr/>
        </p:nvPicPr>
        <p:blipFill>
          <a:blip r:embed="rId3"/>
          <a:stretch>
            <a:fillRect/>
          </a:stretch>
        </p:blipFill>
        <p:spPr>
          <a:xfrm>
            <a:off x="2229872" y="4896228"/>
            <a:ext cx="3067665" cy="845574"/>
          </a:xfrm>
          <a:prstGeom prst="rect">
            <a:avLst/>
          </a:prstGeom>
        </p:spPr>
      </p:pic>
      <p:pic>
        <p:nvPicPr>
          <p:cNvPr id="7" name="Picture 6">
            <a:extLst>
              <a:ext uri="{FF2B5EF4-FFF2-40B4-BE49-F238E27FC236}">
                <a16:creationId xmlns:a16="http://schemas.microsoft.com/office/drawing/2014/main" xmlns="" id="{2E90B030-B234-16A2-250A-3AAC712AD478}"/>
              </a:ext>
            </a:extLst>
          </p:cNvPr>
          <p:cNvPicPr>
            <a:picLocks noChangeAspect="1"/>
          </p:cNvPicPr>
          <p:nvPr/>
        </p:nvPicPr>
        <p:blipFill>
          <a:blip r:embed="rId4"/>
          <a:stretch>
            <a:fillRect/>
          </a:stretch>
        </p:blipFill>
        <p:spPr>
          <a:xfrm>
            <a:off x="6623210" y="4566848"/>
            <a:ext cx="2674374" cy="1504335"/>
          </a:xfrm>
          <a:prstGeom prst="rect">
            <a:avLst/>
          </a:prstGeom>
        </p:spPr>
      </p:pic>
    </p:spTree>
    <p:extLst>
      <p:ext uri="{BB962C8B-B14F-4D97-AF65-F5344CB8AC3E}">
        <p14:creationId xmlns:p14="http://schemas.microsoft.com/office/powerpoint/2010/main" val="1859707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Rates</a:t>
            </a:r>
            <a:endParaRPr lang="en-US" dirty="0"/>
          </a:p>
        </p:txBody>
      </p:sp>
      <p:sp>
        <p:nvSpPr>
          <p:cNvPr id="8" name="Text Placeholder 7"/>
          <p:cNvSpPr>
            <a:spLocks noGrp="1"/>
          </p:cNvSpPr>
          <p:nvPr>
            <p:ph type="body" idx="1"/>
          </p:nvPr>
        </p:nvSpPr>
        <p:spPr/>
        <p:txBody>
          <a:bodyPr/>
          <a:lstStyle/>
          <a:p>
            <a:r>
              <a:rPr lang="en-US" dirty="0" smtClean="0"/>
              <a:t>Base Charge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320453944"/>
              </p:ext>
            </p:extLst>
          </p:nvPr>
        </p:nvGraphicFramePr>
        <p:xfrm>
          <a:off x="914400" y="3051175"/>
          <a:ext cx="5105399" cy="2781300"/>
        </p:xfrm>
        <a:graphic>
          <a:graphicData uri="http://schemas.openxmlformats.org/drawingml/2006/table">
            <a:tbl>
              <a:tblPr firstRow="1" firstCol="1" bandRow="1">
                <a:tableStyleId>{5C22544A-7EE6-4342-B048-85BDC9FD1C3A}</a:tableStyleId>
              </a:tblPr>
              <a:tblGrid>
                <a:gridCol w="2552204"/>
                <a:gridCol w="2553195"/>
              </a:tblGrid>
              <a:tr h="323850">
                <a:tc>
                  <a:txBody>
                    <a:bodyPr/>
                    <a:lstStyle/>
                    <a:p>
                      <a:pPr marL="0" marR="0" algn="ctr">
                        <a:lnSpc>
                          <a:spcPct val="110000"/>
                        </a:lnSpc>
                        <a:spcBef>
                          <a:spcPts val="0"/>
                        </a:spcBef>
                        <a:spcAft>
                          <a:spcPts val="0"/>
                        </a:spcAft>
                      </a:pPr>
                      <a:r>
                        <a:rPr lang="en-US" sz="1800" dirty="0">
                          <a:effectLst/>
                        </a:rPr>
                        <a:t>Meter Size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smtClean="0">
                          <a:effectLst/>
                        </a:rPr>
                        <a:t>Monthly Base Charge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23850">
                <a:tc>
                  <a:txBody>
                    <a:bodyPr/>
                    <a:lstStyle/>
                    <a:p>
                      <a:pPr marL="0" marR="0" algn="ctr">
                        <a:lnSpc>
                          <a:spcPct val="110000"/>
                        </a:lnSpc>
                        <a:spcBef>
                          <a:spcPts val="0"/>
                        </a:spcBef>
                        <a:spcAft>
                          <a:spcPts val="0"/>
                        </a:spcAft>
                      </a:pPr>
                      <a:r>
                        <a:rPr lang="en-US" sz="1800">
                          <a:effectLst/>
                        </a:rPr>
                        <a:t>5/8”</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3/4"</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 </a:t>
                      </a:r>
                      <a:r>
                        <a:rPr lang="en-US" sz="1800" dirty="0" smtClean="0">
                          <a:effectLst/>
                        </a:rPr>
                        <a:t>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1”</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1.5”</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33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2”</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53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3”</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100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4”</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167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r h="304800">
                <a:tc>
                  <a:txBody>
                    <a:bodyPr/>
                    <a:lstStyle/>
                    <a:p>
                      <a:pPr marL="0" marR="0" algn="ctr">
                        <a:lnSpc>
                          <a:spcPct val="110000"/>
                        </a:lnSpc>
                        <a:spcBef>
                          <a:spcPts val="0"/>
                        </a:spcBef>
                        <a:spcAft>
                          <a:spcPts val="0"/>
                        </a:spcAft>
                      </a:pPr>
                      <a:r>
                        <a:rPr lang="en-US" sz="1800">
                          <a:effectLst/>
                        </a:rPr>
                        <a:t>6”</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c>
                  <a:txBody>
                    <a:bodyPr/>
                    <a:lstStyle/>
                    <a:p>
                      <a:pPr marL="0" marR="0" algn="ctr">
                        <a:lnSpc>
                          <a:spcPct val="110000"/>
                        </a:lnSpc>
                        <a:spcBef>
                          <a:spcPts val="0"/>
                        </a:spcBef>
                        <a:spcAft>
                          <a:spcPts val="0"/>
                        </a:spcAft>
                      </a:pPr>
                      <a:r>
                        <a:rPr lang="en-US" sz="1800" dirty="0">
                          <a:effectLst/>
                        </a:rPr>
                        <a:t>$</a:t>
                      </a:r>
                      <a:r>
                        <a:rPr lang="en-US" sz="1800" dirty="0" smtClean="0">
                          <a:effectLst/>
                        </a:rPr>
                        <a:t>334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106961" marR="106961" marT="0" marB="0" anchor="ctr"/>
                </a:tc>
              </a:tr>
            </a:tbl>
          </a:graphicData>
        </a:graphic>
      </p:graphicFrame>
      <p:sp>
        <p:nvSpPr>
          <p:cNvPr id="9" name="Text Placeholder 8"/>
          <p:cNvSpPr>
            <a:spLocks noGrp="1"/>
          </p:cNvSpPr>
          <p:nvPr>
            <p:ph type="body" sz="quarter" idx="3"/>
          </p:nvPr>
        </p:nvSpPr>
        <p:spPr/>
        <p:txBody>
          <a:bodyPr/>
          <a:lstStyle/>
          <a:p>
            <a:r>
              <a:rPr lang="en-US" dirty="0" smtClean="0"/>
              <a:t>Usage Charges</a:t>
            </a:r>
            <a:endParaRPr lang="en-US" dirty="0"/>
          </a:p>
        </p:txBody>
      </p:sp>
      <p:sp>
        <p:nvSpPr>
          <p:cNvPr id="10" name="Content Placeholder 9"/>
          <p:cNvSpPr>
            <a:spLocks noGrp="1"/>
          </p:cNvSpPr>
          <p:nvPr>
            <p:ph sz="quarter" idx="14"/>
          </p:nvPr>
        </p:nvSpPr>
        <p:spPr/>
        <p:txBody>
          <a:bodyPr/>
          <a:lstStyle/>
          <a:p>
            <a:pPr marL="0" indent="0">
              <a:buNone/>
            </a:pP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528813380"/>
              </p:ext>
            </p:extLst>
          </p:nvPr>
        </p:nvGraphicFramePr>
        <p:xfrm>
          <a:off x="6179249" y="3064549"/>
          <a:ext cx="5566550" cy="2112264"/>
        </p:xfrm>
        <a:graphic>
          <a:graphicData uri="http://schemas.openxmlformats.org/drawingml/2006/table">
            <a:tbl>
              <a:tblPr firstRow="1" firstCol="1" bandRow="1">
                <a:tableStyleId>{5C22544A-7EE6-4342-B048-85BDC9FD1C3A}</a:tableStyleId>
              </a:tblPr>
              <a:tblGrid>
                <a:gridCol w="1020072"/>
                <a:gridCol w="2319212"/>
                <a:gridCol w="2227266"/>
              </a:tblGrid>
              <a:tr h="236855">
                <a:tc>
                  <a:txBody>
                    <a:bodyPr/>
                    <a:lstStyle/>
                    <a:p>
                      <a:pPr marL="0" marR="0" algn="ctr">
                        <a:lnSpc>
                          <a:spcPct val="110000"/>
                        </a:lnSpc>
                        <a:spcBef>
                          <a:spcPts val="0"/>
                        </a:spcBef>
                        <a:spcAft>
                          <a:spcPts val="0"/>
                        </a:spcAft>
                      </a:pPr>
                      <a:r>
                        <a:rPr lang="en-US" sz="1800" dirty="0">
                          <a:effectLst/>
                        </a:rPr>
                        <a:t>Level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dirty="0" smtClean="0">
                          <a:effectLst/>
                        </a:rPr>
                        <a:t>Monthly Usage </a:t>
                      </a:r>
                      <a:r>
                        <a:rPr lang="en-US" sz="1800" dirty="0">
                          <a:effectLst/>
                        </a:rPr>
                        <a:t>(gallons)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dirty="0">
                          <a:effectLst/>
                        </a:rPr>
                        <a:t>FY24 Rate (per 1,000 gallons)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222250">
                <a:tc>
                  <a:txBody>
                    <a:bodyPr/>
                    <a:lstStyle/>
                    <a:p>
                      <a:pPr marL="0" marR="0" algn="ctr">
                        <a:lnSpc>
                          <a:spcPct val="110000"/>
                        </a:lnSpc>
                        <a:spcBef>
                          <a:spcPts val="0"/>
                        </a:spcBef>
                        <a:spcAft>
                          <a:spcPts val="0"/>
                        </a:spcAft>
                      </a:pPr>
                      <a:r>
                        <a:rPr lang="en-US" sz="1800">
                          <a:effectLst/>
                        </a:rPr>
                        <a:t>1</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0 to 5,000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$ 5.74</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236855">
                <a:tc>
                  <a:txBody>
                    <a:bodyPr/>
                    <a:lstStyle/>
                    <a:p>
                      <a:pPr marL="0" marR="0" algn="ctr">
                        <a:lnSpc>
                          <a:spcPct val="110000"/>
                        </a:lnSpc>
                        <a:spcBef>
                          <a:spcPts val="0"/>
                        </a:spcBef>
                        <a:spcAft>
                          <a:spcPts val="0"/>
                        </a:spcAft>
                      </a:pPr>
                      <a:r>
                        <a:rPr lang="en-US" sz="1800">
                          <a:effectLst/>
                        </a:rPr>
                        <a:t>2</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5,001 to 10,000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$ 7.18</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222250">
                <a:tc>
                  <a:txBody>
                    <a:bodyPr/>
                    <a:lstStyle/>
                    <a:p>
                      <a:pPr marL="0" marR="0" algn="ctr">
                        <a:lnSpc>
                          <a:spcPct val="110000"/>
                        </a:lnSpc>
                        <a:spcBef>
                          <a:spcPts val="0"/>
                        </a:spcBef>
                        <a:spcAft>
                          <a:spcPts val="0"/>
                        </a:spcAft>
                      </a:pPr>
                      <a:r>
                        <a:rPr lang="en-US" sz="1800">
                          <a:effectLst/>
                        </a:rPr>
                        <a:t>3</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10,001 to 15,000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$ 8.97</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236855">
                <a:tc>
                  <a:txBody>
                    <a:bodyPr/>
                    <a:lstStyle/>
                    <a:p>
                      <a:pPr marL="0" marR="0" algn="ctr">
                        <a:lnSpc>
                          <a:spcPct val="110000"/>
                        </a:lnSpc>
                        <a:spcBef>
                          <a:spcPts val="0"/>
                        </a:spcBef>
                        <a:spcAft>
                          <a:spcPts val="0"/>
                        </a:spcAft>
                      </a:pPr>
                      <a:r>
                        <a:rPr lang="en-US" sz="1800">
                          <a:effectLst/>
                        </a:rPr>
                        <a:t>4</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15,001 to 20,000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$ 11.16</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222250">
                <a:tc>
                  <a:txBody>
                    <a:bodyPr/>
                    <a:lstStyle/>
                    <a:p>
                      <a:pPr marL="0" marR="0" algn="ctr">
                        <a:lnSpc>
                          <a:spcPct val="110000"/>
                        </a:lnSpc>
                        <a:spcBef>
                          <a:spcPts val="0"/>
                        </a:spcBef>
                        <a:spcAft>
                          <a:spcPts val="0"/>
                        </a:spcAft>
                      </a:pPr>
                      <a:r>
                        <a:rPr lang="en-US" sz="1800">
                          <a:effectLst/>
                        </a:rPr>
                        <a:t>5</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a:effectLst/>
                        </a:rPr>
                        <a:t>Greater than 20,000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dirty="0">
                          <a:effectLst/>
                        </a:rPr>
                        <a:t>$ 13.95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80408711"/>
              </p:ext>
            </p:extLst>
          </p:nvPr>
        </p:nvGraphicFramePr>
        <p:xfrm>
          <a:off x="6172200" y="5158652"/>
          <a:ext cx="5573598" cy="603504"/>
        </p:xfrm>
        <a:graphic>
          <a:graphicData uri="http://schemas.openxmlformats.org/drawingml/2006/table">
            <a:tbl>
              <a:tblPr firstRow="1" firstCol="1" bandRow="1">
                <a:tableStyleId>{5C22544A-7EE6-4342-B048-85BDC9FD1C3A}</a:tableStyleId>
              </a:tblPr>
              <a:tblGrid>
                <a:gridCol w="1021827"/>
                <a:gridCol w="2333596"/>
                <a:gridCol w="2218175"/>
              </a:tblGrid>
              <a:tr h="255905">
                <a:tc gridSpan="3">
                  <a:txBody>
                    <a:bodyPr/>
                    <a:lstStyle/>
                    <a:p>
                      <a:pPr marL="0" marR="0" algn="ctr">
                        <a:lnSpc>
                          <a:spcPct val="110000"/>
                        </a:lnSpc>
                        <a:spcBef>
                          <a:spcPts val="0"/>
                        </a:spcBef>
                        <a:spcAft>
                          <a:spcPts val="0"/>
                        </a:spcAft>
                      </a:pPr>
                      <a:r>
                        <a:rPr lang="en-US" sz="1800" dirty="0" smtClean="0">
                          <a:effectLst/>
                        </a:rPr>
                        <a:t>Debt Service Charge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240030">
                <a:tc>
                  <a:txBody>
                    <a:bodyPr/>
                    <a:lstStyle/>
                    <a:p>
                      <a:pPr marL="0" marR="0" algn="ctr">
                        <a:lnSpc>
                          <a:spcPct val="110000"/>
                        </a:lnSpc>
                        <a:spcBef>
                          <a:spcPts val="0"/>
                        </a:spcBef>
                        <a:spcAft>
                          <a:spcPts val="0"/>
                        </a:spcAft>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dirty="0" smtClean="0">
                          <a:effectLst/>
                          <a:latin typeface="Cambria" panose="02040503050406030204" pitchFamily="18" charset="0"/>
                          <a:ea typeface="Cambria" panose="02040503050406030204" pitchFamily="18" charset="0"/>
                          <a:cs typeface="Times New Roman" panose="02020603050405020304" pitchFamily="18" charset="0"/>
                        </a:rPr>
                        <a:t>All Usage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800" dirty="0">
                          <a:effectLst/>
                        </a:rPr>
                        <a:t>$ 4.67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546420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sprinkler demand charge</a:t>
            </a:r>
            <a:endParaRPr lang="en-US" dirty="0"/>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3199334799"/>
              </p:ext>
            </p:extLst>
          </p:nvPr>
        </p:nvGraphicFramePr>
        <p:xfrm>
          <a:off x="914400" y="2366963"/>
          <a:ext cx="10363195" cy="2486025"/>
        </p:xfrm>
        <a:graphic>
          <a:graphicData uri="http://schemas.openxmlformats.org/drawingml/2006/table">
            <a:tbl>
              <a:tblPr>
                <a:tableStyleId>{3C2FFA5D-87B4-456A-9821-1D502468CF0F}</a:tableStyleId>
              </a:tblPr>
              <a:tblGrid>
                <a:gridCol w="4842284"/>
                <a:gridCol w="5520911"/>
              </a:tblGrid>
              <a:tr h="409575">
                <a:tc>
                  <a:txBody>
                    <a:bodyPr/>
                    <a:lstStyle/>
                    <a:p>
                      <a:pPr algn="ctr" fontAlgn="ctr"/>
                      <a:r>
                        <a:rPr lang="en-US" sz="2000" u="sng" strike="noStrike">
                          <a:effectLst/>
                        </a:rPr>
                        <a:t>Pipe Size</a:t>
                      </a:r>
                      <a:endParaRPr lang="en-US" sz="2000" b="1" i="0" u="sng"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sng" strike="noStrike">
                          <a:effectLst/>
                        </a:rPr>
                        <a:t>Yearly Fee</a:t>
                      </a:r>
                      <a:endParaRPr lang="en-US" sz="2000" b="1" i="0" u="sng" strike="noStrike">
                        <a:solidFill>
                          <a:srgbClr val="000000"/>
                        </a:solidFill>
                        <a:effectLst/>
                        <a:latin typeface="Roboto" panose="02000000000000000000" pitchFamily="2" charset="0"/>
                      </a:endParaRPr>
                    </a:p>
                  </a:txBody>
                  <a:tcPr marL="42414" marR="42414" marT="9525" marB="0" anchor="ctr"/>
                </a:tc>
              </a:tr>
              <a:tr h="409575">
                <a:tc>
                  <a:txBody>
                    <a:bodyPr/>
                    <a:lstStyle/>
                    <a:p>
                      <a:pPr algn="ctr" fontAlgn="ctr"/>
                      <a:r>
                        <a:rPr lang="en-US" sz="2000" u="none" strike="noStrike">
                          <a:effectLst/>
                        </a:rPr>
                        <a:t>Up to 2”</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a:effectLst/>
                        </a:rPr>
                        <a:t>$862.50 </a:t>
                      </a:r>
                      <a:endParaRPr lang="en-US" sz="2000" b="0" i="0" u="none" strike="noStrike">
                        <a:solidFill>
                          <a:srgbClr val="000000"/>
                        </a:solidFill>
                        <a:effectLst/>
                        <a:latin typeface="Roboto" panose="02000000000000000000" pitchFamily="2" charset="0"/>
                      </a:endParaRPr>
                    </a:p>
                  </a:txBody>
                  <a:tcPr marL="42414" marR="42414" marT="9525" marB="0" anchor="ctr"/>
                </a:tc>
              </a:tr>
              <a:tr h="409575">
                <a:tc>
                  <a:txBody>
                    <a:bodyPr/>
                    <a:lstStyle/>
                    <a:p>
                      <a:pPr algn="ctr" fontAlgn="ctr"/>
                      <a:r>
                        <a:rPr lang="en-US" sz="2000" u="none" strike="noStrike">
                          <a:effectLst/>
                        </a:rPr>
                        <a:t>3” and 4”</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a:effectLst/>
                        </a:rPr>
                        <a:t>$1,150.00 </a:t>
                      </a:r>
                      <a:endParaRPr lang="en-US" sz="2000" b="0" i="0" u="none" strike="noStrike">
                        <a:solidFill>
                          <a:srgbClr val="000000"/>
                        </a:solidFill>
                        <a:effectLst/>
                        <a:latin typeface="Roboto" panose="02000000000000000000" pitchFamily="2" charset="0"/>
                      </a:endParaRPr>
                    </a:p>
                  </a:txBody>
                  <a:tcPr marL="42414" marR="42414" marT="9525" marB="0" anchor="ctr"/>
                </a:tc>
              </a:tr>
              <a:tr h="209550">
                <a:tc>
                  <a:txBody>
                    <a:bodyPr/>
                    <a:lstStyle/>
                    <a:p>
                      <a:pPr algn="ctr" fontAlgn="ctr"/>
                      <a:r>
                        <a:rPr lang="en-US" sz="2000" u="none" strike="noStrike">
                          <a:effectLst/>
                        </a:rPr>
                        <a:t>6”</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a:effectLst/>
                        </a:rPr>
                        <a:t>$2,300.00 </a:t>
                      </a:r>
                      <a:endParaRPr lang="en-US" sz="2000" b="0" i="0" u="none" strike="noStrike">
                        <a:solidFill>
                          <a:srgbClr val="000000"/>
                        </a:solidFill>
                        <a:effectLst/>
                        <a:latin typeface="Roboto" panose="02000000000000000000" pitchFamily="2" charset="0"/>
                      </a:endParaRPr>
                    </a:p>
                  </a:txBody>
                  <a:tcPr marL="42414" marR="42414" marT="9525" marB="0" anchor="ctr"/>
                </a:tc>
              </a:tr>
              <a:tr h="209550">
                <a:tc>
                  <a:txBody>
                    <a:bodyPr/>
                    <a:lstStyle/>
                    <a:p>
                      <a:pPr algn="ctr" fontAlgn="ctr"/>
                      <a:r>
                        <a:rPr lang="en-US" sz="2000" u="none" strike="noStrike">
                          <a:effectLst/>
                        </a:rPr>
                        <a:t>8”</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a:effectLst/>
                        </a:rPr>
                        <a:t>$4,600.00 </a:t>
                      </a:r>
                      <a:endParaRPr lang="en-US" sz="2000" b="0" i="0" u="none" strike="noStrike">
                        <a:solidFill>
                          <a:srgbClr val="000000"/>
                        </a:solidFill>
                        <a:effectLst/>
                        <a:latin typeface="Roboto" panose="02000000000000000000" pitchFamily="2" charset="0"/>
                      </a:endParaRPr>
                    </a:p>
                  </a:txBody>
                  <a:tcPr marL="42414" marR="42414" marT="9525" marB="0" anchor="ctr"/>
                </a:tc>
              </a:tr>
              <a:tr h="209550">
                <a:tc>
                  <a:txBody>
                    <a:bodyPr/>
                    <a:lstStyle/>
                    <a:p>
                      <a:pPr algn="ctr" fontAlgn="ctr"/>
                      <a:r>
                        <a:rPr lang="en-US" sz="2000" u="none" strike="noStrike">
                          <a:effectLst/>
                        </a:rPr>
                        <a:t>10”</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a:effectLst/>
                        </a:rPr>
                        <a:t>$5,750.00 </a:t>
                      </a:r>
                      <a:endParaRPr lang="en-US" sz="2000" b="0" i="0" u="none" strike="noStrike">
                        <a:solidFill>
                          <a:srgbClr val="000000"/>
                        </a:solidFill>
                        <a:effectLst/>
                        <a:latin typeface="Roboto" panose="02000000000000000000" pitchFamily="2" charset="0"/>
                      </a:endParaRPr>
                    </a:p>
                  </a:txBody>
                  <a:tcPr marL="42414" marR="42414" marT="9525" marB="0" anchor="ctr"/>
                </a:tc>
              </a:tr>
              <a:tr h="209550">
                <a:tc>
                  <a:txBody>
                    <a:bodyPr/>
                    <a:lstStyle/>
                    <a:p>
                      <a:pPr algn="ctr" fontAlgn="ctr"/>
                      <a:r>
                        <a:rPr lang="en-US" sz="2000" u="none" strike="noStrike">
                          <a:effectLst/>
                        </a:rPr>
                        <a:t>12”</a:t>
                      </a:r>
                      <a:endParaRPr lang="en-US" sz="2000" b="0" i="0" u="none" strike="noStrike">
                        <a:solidFill>
                          <a:srgbClr val="000000"/>
                        </a:solidFill>
                        <a:effectLst/>
                        <a:latin typeface="Roboto" panose="02000000000000000000" pitchFamily="2" charset="0"/>
                      </a:endParaRPr>
                    </a:p>
                  </a:txBody>
                  <a:tcPr marL="42414" marR="42414" marT="9525" marB="0" anchor="ctr"/>
                </a:tc>
                <a:tc>
                  <a:txBody>
                    <a:bodyPr/>
                    <a:lstStyle/>
                    <a:p>
                      <a:pPr algn="ctr" fontAlgn="ctr"/>
                      <a:r>
                        <a:rPr lang="en-US" sz="2000" u="none" strike="noStrike" dirty="0">
                          <a:effectLst/>
                        </a:rPr>
                        <a:t>$6,900.00 </a:t>
                      </a:r>
                      <a:endParaRPr lang="en-US" sz="2000" b="0" i="0" u="none" strike="noStrike" dirty="0">
                        <a:solidFill>
                          <a:srgbClr val="000000"/>
                        </a:solidFill>
                        <a:effectLst/>
                        <a:latin typeface="Roboto" panose="02000000000000000000" pitchFamily="2" charset="0"/>
                      </a:endParaRPr>
                    </a:p>
                  </a:txBody>
                  <a:tcPr marL="42414" marR="42414" marT="9525" marB="0" anchor="ctr"/>
                </a:tc>
              </a:tr>
            </a:tbl>
          </a:graphicData>
        </a:graphic>
      </p:graphicFrame>
    </p:spTree>
    <p:extLst>
      <p:ext uri="{BB962C8B-B14F-4D97-AF65-F5344CB8AC3E}">
        <p14:creationId xmlns:p14="http://schemas.microsoft.com/office/powerpoint/2010/main" val="256322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e06a54132c_22_0"/>
          <p:cNvSpPr txBox="1">
            <a:spLocks noGrp="1"/>
          </p:cNvSpPr>
          <p:nvPr>
            <p:ph type="title"/>
          </p:nvPr>
        </p:nvSpPr>
        <p:spPr>
          <a:xfrm>
            <a:off x="1950225" y="620386"/>
            <a:ext cx="7886700" cy="579600"/>
          </a:xfrm>
          <a:prstGeom prst="rect">
            <a:avLst/>
          </a:prstGeom>
        </p:spPr>
        <p:txBody>
          <a:bodyPr spcFirstLastPara="1" vert="horz" wrap="square" lIns="91425" tIns="45700" rIns="91425" bIns="45700" rtlCol="0" anchor="b" anchorCtr="0">
            <a:normAutofit fontScale="90000"/>
          </a:bodyPr>
          <a:lstStyle/>
          <a:p>
            <a:r>
              <a:rPr lang="en-US" dirty="0">
                <a:solidFill>
                  <a:srgbClr val="006600"/>
                </a:solidFill>
                <a:latin typeface="Open Sans"/>
                <a:ea typeface="Open Sans"/>
                <a:cs typeface="Open Sans"/>
                <a:sym typeface="Open Sans"/>
              </a:rPr>
              <a:t>Small Water System Expenses</a:t>
            </a:r>
            <a:endParaRPr dirty="0"/>
          </a:p>
        </p:txBody>
      </p:sp>
      <p:graphicFrame>
        <p:nvGraphicFramePr>
          <p:cNvPr id="177" name="Google Shape;177;g1e06a54132c_22_0"/>
          <p:cNvGraphicFramePr/>
          <p:nvPr/>
        </p:nvGraphicFramePr>
        <p:xfrm>
          <a:off x="1950225" y="1352364"/>
          <a:ext cx="8291550" cy="4375525"/>
        </p:xfrm>
        <a:graphic>
          <a:graphicData uri="http://schemas.openxmlformats.org/drawingml/2006/table">
            <a:tbl>
              <a:tblPr>
                <a:noFill/>
              </a:tblPr>
              <a:tblGrid>
                <a:gridCol w="2763850">
                  <a:extLst>
                    <a:ext uri="{9D8B030D-6E8A-4147-A177-3AD203B41FA5}">
                      <a16:colId xmlns:a16="http://schemas.microsoft.com/office/drawing/2014/main" xmlns="" val="20000"/>
                    </a:ext>
                  </a:extLst>
                </a:gridCol>
                <a:gridCol w="2763850">
                  <a:extLst>
                    <a:ext uri="{9D8B030D-6E8A-4147-A177-3AD203B41FA5}">
                      <a16:colId xmlns:a16="http://schemas.microsoft.com/office/drawing/2014/main" xmlns="" val="20001"/>
                    </a:ext>
                  </a:extLst>
                </a:gridCol>
                <a:gridCol w="2763850">
                  <a:extLst>
                    <a:ext uri="{9D8B030D-6E8A-4147-A177-3AD203B41FA5}">
                      <a16:colId xmlns:a16="http://schemas.microsoft.com/office/drawing/2014/main" xmlns="" val="20002"/>
                    </a:ext>
                  </a:extLst>
                </a:gridCol>
              </a:tblGrid>
              <a:tr h="1302625">
                <a:tc>
                  <a:txBody>
                    <a:bodyPr/>
                    <a:lstStyle/>
                    <a:p>
                      <a:pPr marL="0" lvl="0" indent="0" algn="ctr" rtl="0">
                        <a:spcBef>
                          <a:spcPts val="0"/>
                        </a:spcBef>
                        <a:spcAft>
                          <a:spcPts val="0"/>
                        </a:spcAft>
                        <a:buClr>
                          <a:schemeClr val="dk1"/>
                        </a:buClr>
                        <a:buSzPts val="1100"/>
                        <a:buFont typeface="Arial"/>
                        <a:buNone/>
                      </a:pPr>
                      <a:r>
                        <a:rPr lang="en-US" sz="1700" b="1" dirty="0">
                          <a:solidFill>
                            <a:srgbClr val="62136E"/>
                          </a:solidFill>
                        </a:rPr>
                        <a:t>Contract Operator &amp; Compliance Reporting</a:t>
                      </a:r>
                      <a:endParaRPr sz="1700" b="1" dirty="0">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tc>
                  <a:txBody>
                    <a:bodyPr/>
                    <a:lstStyle/>
                    <a:p>
                      <a:pPr marL="0" lvl="0" indent="0" algn="ctr" rtl="0">
                        <a:spcBef>
                          <a:spcPts val="0"/>
                        </a:spcBef>
                        <a:spcAft>
                          <a:spcPts val="0"/>
                        </a:spcAft>
                        <a:buNone/>
                      </a:pPr>
                      <a:endParaRPr sz="1700" b="1">
                        <a:solidFill>
                          <a:srgbClr val="62136E"/>
                        </a:solidFill>
                      </a:endParaRPr>
                    </a:p>
                    <a:p>
                      <a:pPr marL="0" lvl="0" indent="0" algn="ctr" rtl="0">
                        <a:spcBef>
                          <a:spcPts val="0"/>
                        </a:spcBef>
                        <a:spcAft>
                          <a:spcPts val="0"/>
                        </a:spcAft>
                        <a:buNone/>
                      </a:pPr>
                      <a:r>
                        <a:rPr lang="en-US" sz="1700" b="1">
                          <a:solidFill>
                            <a:srgbClr val="62136E"/>
                          </a:solidFill>
                        </a:rPr>
                        <a:t>Spare Parts, Equipment, &amp; Materials</a:t>
                      </a:r>
                      <a:endParaRPr sz="1700" b="1">
                        <a:solidFill>
                          <a:srgbClr val="62136E"/>
                        </a:solidFill>
                      </a:endParaRPr>
                    </a:p>
                    <a:p>
                      <a:pPr marL="0" lvl="0" indent="0" algn="ctr" rtl="0">
                        <a:spcBef>
                          <a:spcPts val="0"/>
                        </a:spcBef>
                        <a:spcAft>
                          <a:spcPts val="0"/>
                        </a:spcAft>
                        <a:buClr>
                          <a:schemeClr val="dk1"/>
                        </a:buClr>
                        <a:buSzPts val="1100"/>
                        <a:buFont typeface="Arial"/>
                        <a:buNone/>
                      </a:pP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tc>
                  <a:txBody>
                    <a:bodyPr/>
                    <a:lstStyle/>
                    <a:p>
                      <a:pPr marL="0" lvl="0" indent="0" algn="ctr" rtl="0">
                        <a:spcBef>
                          <a:spcPts val="0"/>
                        </a:spcBef>
                        <a:spcAft>
                          <a:spcPts val="0"/>
                        </a:spcAft>
                        <a:buNone/>
                      </a:pPr>
                      <a:r>
                        <a:rPr lang="en-US" sz="1700" b="1">
                          <a:solidFill>
                            <a:srgbClr val="62136E"/>
                          </a:solidFill>
                        </a:rPr>
                        <a:t>Cross Connection Surveys &amp; Backflow Prevention Device Testing </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extLst>
                  <a:ext uri="{0D108BD9-81ED-4DB2-BD59-A6C34878D82A}">
                    <a16:rowId xmlns:a16="http://schemas.microsoft.com/office/drawing/2014/main" xmlns="" val="10000"/>
                  </a:ext>
                </a:extLst>
              </a:tr>
              <a:tr h="1024300">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Treatment Chemicals &amp; </a:t>
                      </a:r>
                      <a:endParaRPr sz="1700" b="1">
                        <a:solidFill>
                          <a:srgbClr val="62136E"/>
                        </a:solidFill>
                      </a:endParaRPr>
                    </a:p>
                    <a:p>
                      <a:pPr marL="0" lvl="0" indent="0" algn="ctr" rtl="0">
                        <a:spcBef>
                          <a:spcPts val="0"/>
                        </a:spcBef>
                        <a:spcAft>
                          <a:spcPts val="0"/>
                        </a:spcAft>
                        <a:buClr>
                          <a:schemeClr val="dk1"/>
                        </a:buClr>
                        <a:buSzPts val="1100"/>
                        <a:buFont typeface="Arial"/>
                        <a:buNone/>
                      </a:pPr>
                      <a:r>
                        <a:rPr lang="en-US" sz="1700" b="1">
                          <a:solidFill>
                            <a:srgbClr val="62136E"/>
                          </a:solidFill>
                        </a:rPr>
                        <a:t>Equipment</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General Repairs &amp; Upgrades</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US" sz="1700" b="1">
                          <a:solidFill>
                            <a:srgbClr val="62136E"/>
                          </a:solidFill>
                        </a:rPr>
                        <a:t>Emergency Events</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extLst>
                  <a:ext uri="{0D108BD9-81ED-4DB2-BD59-A6C34878D82A}">
                    <a16:rowId xmlns:a16="http://schemas.microsoft.com/office/drawing/2014/main" xmlns="" val="10001"/>
                  </a:ext>
                </a:extLst>
              </a:tr>
              <a:tr h="1024300">
                <a:tc>
                  <a:txBody>
                    <a:bodyPr/>
                    <a:lstStyle/>
                    <a:p>
                      <a:pPr marL="0" lvl="0" indent="0" algn="ctr" rtl="0">
                        <a:spcBef>
                          <a:spcPts val="0"/>
                        </a:spcBef>
                        <a:spcAft>
                          <a:spcPts val="0"/>
                        </a:spcAft>
                        <a:buClr>
                          <a:schemeClr val="dk1"/>
                        </a:buClr>
                        <a:buSzPts val="1100"/>
                        <a:buFont typeface="Arial"/>
                        <a:buNone/>
                      </a:pPr>
                      <a:r>
                        <a:rPr lang="en-US" sz="1700" b="1" dirty="0">
                          <a:solidFill>
                            <a:srgbClr val="62136E"/>
                          </a:solidFill>
                        </a:rPr>
                        <a:t>Waste Disposal / Residual Management</a:t>
                      </a:r>
                      <a:endParaRPr sz="1700" b="1" dirty="0">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Capital Improvements</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Storage Tank Inspections</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tcPr>
                </a:tc>
                <a:extLst>
                  <a:ext uri="{0D108BD9-81ED-4DB2-BD59-A6C34878D82A}">
                    <a16:rowId xmlns:a16="http://schemas.microsoft.com/office/drawing/2014/main" xmlns="" val="10002"/>
                  </a:ext>
                </a:extLst>
              </a:tr>
              <a:tr h="1024300">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Sampling &amp; Lab Analysis</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sz="1700" b="1">
                          <a:solidFill>
                            <a:srgbClr val="62136E"/>
                          </a:solidFill>
                        </a:rPr>
                        <a:t>Professional Services - Engineering, Legal, Etc.</a:t>
                      </a:r>
                      <a:endParaRPr sz="1700" b="1">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100"/>
                        <a:buFont typeface="Arial"/>
                        <a:buNone/>
                      </a:pPr>
                      <a:r>
                        <a:rPr lang="en-US" sz="1700" b="1" dirty="0">
                          <a:solidFill>
                            <a:srgbClr val="62136E"/>
                          </a:solidFill>
                        </a:rPr>
                        <a:t>Utilities - Electricity</a:t>
                      </a:r>
                      <a:endParaRPr sz="1700" b="1" dirty="0">
                        <a:solidFill>
                          <a:srgbClr val="62136E"/>
                        </a:solidFill>
                      </a:endParaRPr>
                    </a:p>
                  </a:txBody>
                  <a:tcPr marL="91425" marR="91425" marT="91425" marB="91425" anchor="ctr">
                    <a:lnL w="9525" cap="flat" cmpd="sng">
                      <a:solidFill>
                        <a:srgbClr val="006600"/>
                      </a:solidFill>
                      <a:prstDash val="solid"/>
                      <a:round/>
                      <a:headEnd type="none" w="sm" len="sm"/>
                      <a:tailEnd type="none" w="sm" len="sm"/>
                    </a:lnL>
                    <a:lnR w="9525" cap="flat" cmpd="sng">
                      <a:solidFill>
                        <a:srgbClr val="006600"/>
                      </a:solidFill>
                      <a:prstDash val="solid"/>
                      <a:round/>
                      <a:headEnd type="none" w="sm" len="sm"/>
                      <a:tailEnd type="none" w="sm" len="sm"/>
                    </a:lnR>
                    <a:lnT w="9525" cap="flat" cmpd="sng">
                      <a:solidFill>
                        <a:srgbClr val="006600"/>
                      </a:solidFill>
                      <a:prstDash val="solid"/>
                      <a:round/>
                      <a:headEnd type="none" w="sm" len="sm"/>
                      <a:tailEnd type="none" w="sm" len="sm"/>
                    </a:lnT>
                    <a:lnB w="9525" cap="flat" cmpd="sng">
                      <a:solidFill>
                        <a:srgbClr val="006600"/>
                      </a:solidFill>
                      <a:prstDash val="solid"/>
                      <a:round/>
                      <a:headEnd type="none" w="sm" len="sm"/>
                      <a:tailEnd type="none" w="sm" len="sm"/>
                    </a:lnB>
                    <a:solidFill>
                      <a:srgbClr val="D9EAD3"/>
                    </a:solidFill>
                  </a:tcPr>
                </a:tc>
                <a:extLst>
                  <a:ext uri="{0D108BD9-81ED-4DB2-BD59-A6C34878D82A}">
                    <a16:rowId xmlns:a16="http://schemas.microsoft.com/office/drawing/2014/main" xmlns="" val="10003"/>
                  </a:ext>
                </a:extLst>
              </a:tr>
            </a:tbl>
          </a:graphicData>
        </a:graphic>
      </p:graphicFrame>
      <p:sp>
        <p:nvSpPr>
          <p:cNvPr id="178" name="Google Shape;178;g1e06a54132c_22_0"/>
          <p:cNvSpPr txBox="1"/>
          <p:nvPr/>
        </p:nvSpPr>
        <p:spPr>
          <a:xfrm>
            <a:off x="10015626" y="6293822"/>
            <a:ext cx="464700" cy="276900"/>
          </a:xfrm>
          <a:prstGeom prst="rect">
            <a:avLst/>
          </a:prstGeom>
          <a:noFill/>
          <a:ln>
            <a:noFill/>
          </a:ln>
        </p:spPr>
        <p:txBody>
          <a:bodyPr spcFirstLastPara="1" wrap="square" lIns="91425" tIns="45700" rIns="91425" bIns="45700" anchor="t" anchorCtr="0">
            <a:spAutoFit/>
          </a:bodyPr>
          <a:lstStyle/>
          <a:p>
            <a:fld id="{00000000-1234-1234-1234-123412341234}" type="slidenum">
              <a:rPr lang="en-US" sz="1200">
                <a:solidFill>
                  <a:srgbClr val="000000"/>
                </a:solidFill>
                <a:latin typeface="Times"/>
                <a:ea typeface="Times"/>
                <a:cs typeface="Times"/>
                <a:sym typeface="Times"/>
              </a:rPr>
              <a:pPr/>
              <a:t>12</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4088529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sz="quarter" idx="13"/>
          </p:nvPr>
        </p:nvSpPr>
        <p:spPr>
          <a:xfrm>
            <a:off x="762000" y="1690688"/>
            <a:ext cx="10515600" cy="4100511"/>
          </a:xfrm>
        </p:spPr>
        <p:txBody>
          <a:bodyPr>
            <a:normAutofit/>
          </a:bodyPr>
          <a:lstStyle/>
          <a:p>
            <a:r>
              <a:rPr lang="en-US" dirty="0"/>
              <a:t>Contact your condo board or PWS owner with any owner-specific questions</a:t>
            </a:r>
          </a:p>
          <a:p>
            <a:r>
              <a:rPr lang="en-US" dirty="0"/>
              <a:t>Please email </a:t>
            </a:r>
            <a:r>
              <a:rPr lang="en-US" dirty="0">
                <a:hlinkClick r:id="rId3"/>
              </a:rPr>
              <a:t>info@lelwd.com</a:t>
            </a:r>
            <a:r>
              <a:rPr lang="en-US" dirty="0"/>
              <a:t> with any follow up questions. Provide address</a:t>
            </a:r>
          </a:p>
          <a:p>
            <a:r>
              <a:rPr lang="en-US" dirty="0"/>
              <a:t>PWS should evaluate current operational costs for comparison.</a:t>
            </a:r>
          </a:p>
          <a:p>
            <a:r>
              <a:rPr lang="en-US" dirty="0"/>
              <a:t>Continue to operate PWS in accordance with all MassDEP requirements </a:t>
            </a:r>
          </a:p>
          <a:p>
            <a:r>
              <a:rPr lang="en-US" dirty="0"/>
              <a:t>Watch for additional information sessions on future updates.</a:t>
            </a:r>
          </a:p>
          <a:p>
            <a:endParaRPr lang="en-US" dirty="0"/>
          </a:p>
        </p:txBody>
      </p:sp>
    </p:spTree>
    <p:extLst>
      <p:ext uri="{BB962C8B-B14F-4D97-AF65-F5344CB8AC3E}">
        <p14:creationId xmlns:p14="http://schemas.microsoft.com/office/powerpoint/2010/main" val="244618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2A529F-9112-293F-4CE7-FCF5A2ECFEE0}"/>
              </a:ext>
            </a:extLst>
          </p:cNvPr>
          <p:cNvSpPr txBox="1"/>
          <p:nvPr/>
        </p:nvSpPr>
        <p:spPr>
          <a:xfrm>
            <a:off x="1562100" y="1759744"/>
            <a:ext cx="9886950" cy="4339650"/>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3200" dirty="0"/>
              <a:t>This informational webinar is being recorded. Access will be available later from the Water Resources Committee page or BXB-TV VOD.</a:t>
            </a:r>
          </a:p>
          <a:p>
            <a:pPr marL="285750" indent="-285750">
              <a:buFont typeface="Arial" panose="020B0604020202020204" pitchFamily="34" charset="0"/>
              <a:buChar char="•"/>
            </a:pPr>
            <a:r>
              <a:rPr lang="en-US" sz="3200" dirty="0"/>
              <a:t>Attendee videos and microphones will be off.</a:t>
            </a:r>
          </a:p>
          <a:p>
            <a:pPr marL="285750" indent="-285750">
              <a:buFont typeface="Arial" panose="020B0604020202020204" pitchFamily="34" charset="0"/>
              <a:buChar char="•"/>
            </a:pPr>
            <a:r>
              <a:rPr lang="en-US" sz="3200" dirty="0"/>
              <a:t>Attendees should submit questions via the Q&amp;A line on the Zoom toolbar</a:t>
            </a:r>
          </a:p>
          <a:p>
            <a:pPr marL="285750" indent="-285750">
              <a:buFont typeface="Arial" panose="020B0604020202020204" pitchFamily="34" charset="0"/>
              <a:buChar char="•"/>
            </a:pPr>
            <a:r>
              <a:rPr lang="en-US" sz="3200" dirty="0"/>
              <a:t>The moderator will direct questions to panelists</a:t>
            </a:r>
          </a:p>
          <a:p>
            <a:pPr marL="285750" indent="-285750">
              <a:buFont typeface="Arial" panose="020B0604020202020204" pitchFamily="34" charset="0"/>
              <a:buChar char="•"/>
            </a:pPr>
            <a:r>
              <a:rPr lang="en-US" sz="3200" dirty="0"/>
              <a:t>A record of questions and answers will be available.</a:t>
            </a:r>
          </a:p>
        </p:txBody>
      </p:sp>
      <p:sp>
        <p:nvSpPr>
          <p:cNvPr id="5" name="TextBox 4">
            <a:extLst>
              <a:ext uri="{FF2B5EF4-FFF2-40B4-BE49-F238E27FC236}">
                <a16:creationId xmlns:a16="http://schemas.microsoft.com/office/drawing/2014/main" xmlns="" id="{523C0BB8-C304-EADB-12D0-F459EB4CCBF8}"/>
              </a:ext>
            </a:extLst>
          </p:cNvPr>
          <p:cNvSpPr txBox="1"/>
          <p:nvPr/>
        </p:nvSpPr>
        <p:spPr>
          <a:xfrm>
            <a:off x="1419225" y="812899"/>
            <a:ext cx="6096000" cy="830997"/>
          </a:xfrm>
          <a:prstGeom prst="rect">
            <a:avLst/>
          </a:prstGeom>
          <a:noFill/>
        </p:spPr>
        <p:txBody>
          <a:bodyPr wrap="square">
            <a:spAutoFit/>
          </a:bodyPr>
          <a:lstStyle/>
          <a:p>
            <a:r>
              <a:rPr lang="en-US" sz="4800" b="0" i="0" u="none" strike="noStrike" baseline="0" dirty="0">
                <a:solidFill>
                  <a:srgbClr val="005C42"/>
                </a:solidFill>
              </a:rPr>
              <a:t>Meeting Process</a:t>
            </a:r>
            <a:endParaRPr lang="en-US" sz="4800" dirty="0"/>
          </a:p>
        </p:txBody>
      </p:sp>
    </p:spTree>
    <p:extLst>
      <p:ext uri="{BB962C8B-B14F-4D97-AF65-F5344CB8AC3E}">
        <p14:creationId xmlns:p14="http://schemas.microsoft.com/office/powerpoint/2010/main" val="262227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11FF64A-6F43-B151-F2C3-62C7F13C338A}"/>
              </a:ext>
            </a:extLst>
          </p:cNvPr>
          <p:cNvSpPr txBox="1"/>
          <p:nvPr/>
        </p:nvSpPr>
        <p:spPr>
          <a:xfrm>
            <a:off x="222739" y="2068520"/>
            <a:ext cx="12496801" cy="3070433"/>
          </a:xfrm>
          <a:prstGeom prst="rect">
            <a:avLst/>
          </a:prstGeom>
          <a:noFill/>
        </p:spPr>
        <p:txBody>
          <a:bodyPr wrap="square" rtlCol="0">
            <a:spAutoFit/>
          </a:bodyPr>
          <a:lstStyle/>
          <a:p>
            <a:pPr marL="685800" indent="-685800">
              <a:buFont typeface="Arial" panose="020B0604020202020204" pitchFamily="34" charset="0"/>
              <a:buChar char="•"/>
            </a:pPr>
            <a:r>
              <a:rPr lang="en-US" sz="4800" dirty="0"/>
              <a:t>Greetings from Boxborough</a:t>
            </a:r>
          </a:p>
          <a:p>
            <a:pPr marL="685800" indent="-685800">
              <a:buFont typeface="Arial" panose="020B0604020202020204" pitchFamily="34" charset="0"/>
              <a:buChar char="•"/>
            </a:pPr>
            <a:r>
              <a:rPr lang="en-US" sz="4800" dirty="0"/>
              <a:t>Introduction to Panel Members</a:t>
            </a:r>
          </a:p>
          <a:p>
            <a:pPr marL="685800" indent="-685800">
              <a:buFont typeface="Arial" panose="020B0604020202020204" pitchFamily="34" charset="0"/>
              <a:buChar char="•"/>
            </a:pPr>
            <a:r>
              <a:rPr lang="en-US" sz="4800" dirty="0"/>
              <a:t>Updates on water line project since January</a:t>
            </a:r>
          </a:p>
          <a:p>
            <a:pPr marL="685800" indent="-685800">
              <a:buFont typeface="Arial" panose="020B0604020202020204" pitchFamily="34" charset="0"/>
              <a:buChar char="•"/>
            </a:pPr>
            <a:r>
              <a:rPr lang="en-US" sz="4800" dirty="0"/>
              <a:t>Schedule, Cost Impacts, Next Steps</a:t>
            </a:r>
          </a:p>
        </p:txBody>
      </p:sp>
      <p:sp>
        <p:nvSpPr>
          <p:cNvPr id="3" name="TextBox 2">
            <a:extLst>
              <a:ext uri="{FF2B5EF4-FFF2-40B4-BE49-F238E27FC236}">
                <a16:creationId xmlns:a16="http://schemas.microsoft.com/office/drawing/2014/main" xmlns="" id="{FE7F11EF-F8B7-F7A3-009A-9C42778B3248}"/>
              </a:ext>
            </a:extLst>
          </p:cNvPr>
          <p:cNvSpPr txBox="1"/>
          <p:nvPr/>
        </p:nvSpPr>
        <p:spPr>
          <a:xfrm>
            <a:off x="633045" y="703385"/>
            <a:ext cx="2545890" cy="1015663"/>
          </a:xfrm>
          <a:prstGeom prst="rect">
            <a:avLst/>
          </a:prstGeom>
          <a:noFill/>
        </p:spPr>
        <p:txBody>
          <a:bodyPr wrap="none" rtlCol="0">
            <a:spAutoFit/>
          </a:bodyPr>
          <a:lstStyle/>
          <a:p>
            <a:r>
              <a:rPr lang="en-US" sz="6000" dirty="0"/>
              <a:t>Agenda</a:t>
            </a:r>
          </a:p>
        </p:txBody>
      </p:sp>
    </p:spTree>
    <p:extLst>
      <p:ext uri="{BB962C8B-B14F-4D97-AF65-F5344CB8AC3E}">
        <p14:creationId xmlns:p14="http://schemas.microsoft.com/office/powerpoint/2010/main" val="678941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EE68C40-B0FA-F8D7-3A4F-9482FC9F2B23}"/>
              </a:ext>
            </a:extLst>
          </p:cNvPr>
          <p:cNvPicPr>
            <a:picLocks noChangeAspect="1"/>
          </p:cNvPicPr>
          <p:nvPr/>
        </p:nvPicPr>
        <p:blipFill>
          <a:blip r:embed="rId3"/>
          <a:stretch>
            <a:fillRect/>
          </a:stretch>
        </p:blipFill>
        <p:spPr>
          <a:xfrm>
            <a:off x="643084" y="0"/>
            <a:ext cx="5261385" cy="6858000"/>
          </a:xfrm>
          <a:prstGeom prst="rect">
            <a:avLst/>
          </a:prstGeom>
        </p:spPr>
      </p:pic>
      <p:sp>
        <p:nvSpPr>
          <p:cNvPr id="6" name="TextBox 5">
            <a:extLst>
              <a:ext uri="{FF2B5EF4-FFF2-40B4-BE49-F238E27FC236}">
                <a16:creationId xmlns:a16="http://schemas.microsoft.com/office/drawing/2014/main" xmlns="" id="{B104E8E1-D33B-BA28-1EC6-16EC08C6D2B9}"/>
              </a:ext>
            </a:extLst>
          </p:cNvPr>
          <p:cNvSpPr txBox="1"/>
          <p:nvPr/>
        </p:nvSpPr>
        <p:spPr>
          <a:xfrm>
            <a:off x="6479823" y="541868"/>
            <a:ext cx="4346222"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Proposed water line to extend from Littleton to properties in Boxborough</a:t>
            </a:r>
          </a:p>
          <a:p>
            <a:pPr marL="285750" indent="-285750">
              <a:buFont typeface="Arial" panose="020B0604020202020204" pitchFamily="34" charset="0"/>
              <a:buChar char="•"/>
            </a:pPr>
            <a:r>
              <a:rPr lang="en-US" sz="2800" dirty="0"/>
              <a:t>Water line to address PFAS and sodium </a:t>
            </a:r>
            <a:r>
              <a:rPr lang="en-US" sz="2800" dirty="0" smtClean="0"/>
              <a:t>chloride </a:t>
            </a:r>
            <a:r>
              <a:rPr lang="en-US" sz="2800" dirty="0"/>
              <a:t>contamination of 11 public water system </a:t>
            </a:r>
          </a:p>
          <a:p>
            <a:pPr marL="285750" indent="-285750">
              <a:buFont typeface="Arial" panose="020B0604020202020204" pitchFamily="34" charset="0"/>
              <a:buChar char="•"/>
            </a:pPr>
            <a:r>
              <a:rPr lang="en-US" sz="2800" dirty="0"/>
              <a:t>Virtual Public forum held on January 19, 2023 to discuss project with stakeholders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1389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69153-03B6-97AC-A64B-6084EC708EDC}"/>
              </a:ext>
            </a:extLst>
          </p:cNvPr>
          <p:cNvSpPr>
            <a:spLocks noGrp="1"/>
          </p:cNvSpPr>
          <p:nvPr>
            <p:ph type="title"/>
          </p:nvPr>
        </p:nvSpPr>
        <p:spPr>
          <a:xfrm>
            <a:off x="838200" y="365125"/>
            <a:ext cx="9867900" cy="1460500"/>
          </a:xfrm>
        </p:spPr>
        <p:txBody>
          <a:bodyPr>
            <a:normAutofit fontScale="90000"/>
          </a:bodyPr>
          <a:lstStyle/>
          <a:p>
            <a:r>
              <a:rPr lang="en-US" dirty="0"/>
              <a:t>Update on Project Status since January 19, 2023 Public Forum</a:t>
            </a:r>
            <a:br>
              <a:rPr lang="en-US" dirty="0"/>
            </a:br>
            <a:endParaRPr lang="en-US" dirty="0"/>
          </a:p>
        </p:txBody>
      </p:sp>
      <p:sp>
        <p:nvSpPr>
          <p:cNvPr id="3" name="Content Placeholder 2">
            <a:extLst>
              <a:ext uri="{FF2B5EF4-FFF2-40B4-BE49-F238E27FC236}">
                <a16:creationId xmlns:a16="http://schemas.microsoft.com/office/drawing/2014/main" xmlns="" id="{C95364C2-E6C8-E31E-F543-D3B2768D27C7}"/>
              </a:ext>
            </a:extLst>
          </p:cNvPr>
          <p:cNvSpPr>
            <a:spLocks noGrp="1"/>
          </p:cNvSpPr>
          <p:nvPr>
            <p:ph idx="4294967295"/>
          </p:nvPr>
        </p:nvSpPr>
        <p:spPr>
          <a:xfrm>
            <a:off x="838200" y="1333500"/>
            <a:ext cx="10515600" cy="4924425"/>
          </a:xfrm>
          <a:prstGeom prst="rect">
            <a:avLst/>
          </a:prstGeom>
        </p:spPr>
        <p:txBody>
          <a:bodyPr>
            <a:normAutofit lnSpcReduction="10000"/>
          </a:bodyPr>
          <a:lstStyle/>
          <a:p>
            <a:endParaRPr lang="en-US" dirty="0"/>
          </a:p>
          <a:p>
            <a:r>
              <a:rPr lang="en-US" dirty="0" smtClean="0"/>
              <a:t>January-March: Boxborough </a:t>
            </a:r>
            <a:r>
              <a:rPr lang="en-US" dirty="0"/>
              <a:t>received over 50 letters in support of the water line project from condo owners and businesses.</a:t>
            </a:r>
          </a:p>
          <a:p>
            <a:r>
              <a:rPr lang="en-US" dirty="0" smtClean="0"/>
              <a:t>April: Water </a:t>
            </a:r>
            <a:r>
              <a:rPr lang="en-US" dirty="0"/>
              <a:t>line project on Final Intended Use Plan for State Revolving Funding.</a:t>
            </a:r>
          </a:p>
          <a:p>
            <a:r>
              <a:rPr lang="en-US" dirty="0" smtClean="0"/>
              <a:t>May: Littleton </a:t>
            </a:r>
            <a:r>
              <a:rPr lang="en-US" dirty="0"/>
              <a:t>Town Meeting voters supported the project and authorized the Littleton Electric Light and Water Department to borrow the needed funds to construct the water line.</a:t>
            </a:r>
          </a:p>
          <a:p>
            <a:r>
              <a:rPr lang="en-US" dirty="0" smtClean="0"/>
              <a:t>June: Boxborough-Littleton </a:t>
            </a:r>
            <a:r>
              <a:rPr lang="en-US" dirty="0"/>
              <a:t>Intermunicipal Agreement (IMA) </a:t>
            </a:r>
            <a:endParaRPr lang="en-US" dirty="0" smtClean="0"/>
          </a:p>
          <a:p>
            <a:r>
              <a:rPr lang="en-US" dirty="0" smtClean="0"/>
              <a:t>July: Environmental </a:t>
            </a:r>
            <a:r>
              <a:rPr lang="en-US" dirty="0"/>
              <a:t>Notification Form filed with MEPA and available for public review and comment. </a:t>
            </a:r>
          </a:p>
          <a:p>
            <a:r>
              <a:rPr lang="en-US" dirty="0" smtClean="0"/>
              <a:t>July: Current </a:t>
            </a:r>
            <a:r>
              <a:rPr lang="en-US" dirty="0"/>
              <a:t>project schedule developed and estimated cost impacts calculated for affected properties.</a:t>
            </a:r>
          </a:p>
          <a:p>
            <a:endParaRPr lang="en-US" dirty="0"/>
          </a:p>
          <a:p>
            <a:endParaRPr lang="en-US" dirty="0"/>
          </a:p>
          <a:p>
            <a:pPr marL="0" indent="0">
              <a:buNone/>
            </a:pPr>
            <a:endParaRPr lang="en-US" dirty="0">
              <a:highlight>
                <a:srgbClr val="FFFF00"/>
              </a:highlight>
            </a:endParaRPr>
          </a:p>
          <a:p>
            <a:endParaRPr lang="en-US" dirty="0"/>
          </a:p>
        </p:txBody>
      </p:sp>
    </p:spTree>
    <p:extLst>
      <p:ext uri="{BB962C8B-B14F-4D97-AF65-F5344CB8AC3E}">
        <p14:creationId xmlns:p14="http://schemas.microsoft.com/office/powerpoint/2010/main" val="925072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39125225"/>
              </p:ext>
            </p:extLst>
          </p:nvPr>
        </p:nvGraphicFramePr>
        <p:xfrm>
          <a:off x="1387156" y="2554665"/>
          <a:ext cx="9417688" cy="2205873"/>
        </p:xfrm>
        <a:graphic>
          <a:graphicData uri="http://schemas.openxmlformats.org/drawingml/2006/table">
            <a:tbl>
              <a:tblPr/>
              <a:tblGrid>
                <a:gridCol w="1264285"/>
                <a:gridCol w="1776413"/>
                <a:gridCol w="693738"/>
                <a:gridCol w="727075"/>
                <a:gridCol w="693738"/>
                <a:gridCol w="727075"/>
                <a:gridCol w="693738"/>
                <a:gridCol w="727075"/>
                <a:gridCol w="693738"/>
                <a:gridCol w="727075"/>
                <a:gridCol w="693738"/>
              </a:tblGrid>
              <a:tr h="685461">
                <a:tc>
                  <a:txBody>
                    <a:bodyPr/>
                    <a:lstStyle/>
                    <a:p>
                      <a:pPr algn="l" fontAlgn="b"/>
                      <a:r>
                        <a:rPr lang="en-US" sz="1800" b="1" i="0" u="none" strike="noStrike" dirty="0">
                          <a:solidFill>
                            <a:srgbClr val="000000"/>
                          </a:solidFill>
                          <a:effectLst/>
                          <a:latin typeface="Calibri" panose="020F0502020204030204" pitchFamily="34" charset="0"/>
                        </a:rPr>
                        <a:t>Phase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Beginning of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Calibri" panose="020F0502020204030204" pitchFamily="34" charset="0"/>
                        </a:rPr>
                        <a:t>Jun-22</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smtClean="0">
                          <a:solidFill>
                            <a:srgbClr val="000000"/>
                          </a:solidFill>
                          <a:effectLst/>
                          <a:latin typeface="Calibri" panose="020F0502020204030204" pitchFamily="34" charset="0"/>
                        </a:rPr>
                        <a:t>Dec-22</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Jun-23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Dec-23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Jun-24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Dec-24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Jun-25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Dec-25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Jun-26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103">
                <a:tc>
                  <a:txBody>
                    <a:bodyPr/>
                    <a:lstStyle/>
                    <a:p>
                      <a:pPr algn="l" fontAlgn="b"/>
                      <a:r>
                        <a:rPr lang="en-US" sz="1800" b="0" i="0" u="none" strike="noStrike">
                          <a:solidFill>
                            <a:srgbClr val="000000"/>
                          </a:solidFill>
                          <a:effectLst/>
                          <a:latin typeface="Calibri" panose="020F0502020204030204" pitchFamily="34" charset="0"/>
                        </a:rPr>
                        <a:t>Planning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103">
                <a:tc>
                  <a:txBody>
                    <a:bodyPr/>
                    <a:lstStyle/>
                    <a:p>
                      <a:pPr algn="l" fontAlgn="b"/>
                      <a:r>
                        <a:rPr lang="en-US" sz="1800" b="0" i="0" u="none" strike="noStrike">
                          <a:solidFill>
                            <a:srgbClr val="000000"/>
                          </a:solidFill>
                          <a:effectLst/>
                          <a:latin typeface="Calibri" panose="020F0502020204030204" pitchFamily="34" charset="0"/>
                        </a:rPr>
                        <a:t>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103">
                <a:tc>
                  <a:txBody>
                    <a:bodyPr/>
                    <a:lstStyle/>
                    <a:p>
                      <a:pPr algn="l" fontAlgn="b"/>
                      <a:r>
                        <a:rPr lang="en-US" sz="1800" b="0" i="0" u="none" strike="noStrike">
                          <a:solidFill>
                            <a:srgbClr val="000000"/>
                          </a:solidFill>
                          <a:effectLst/>
                          <a:latin typeface="Calibri" panose="020F0502020204030204" pitchFamily="34" charset="0"/>
                        </a:rPr>
                        <a:t>Permitting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103">
                <a:tc>
                  <a:txBody>
                    <a:bodyPr/>
                    <a:lstStyle/>
                    <a:p>
                      <a:pPr algn="l" fontAlgn="b"/>
                      <a:r>
                        <a:rPr lang="en-US" sz="1800" b="0" i="0" u="none" strike="noStrike">
                          <a:solidFill>
                            <a:srgbClr val="000000"/>
                          </a:solidFill>
                          <a:effectLst/>
                          <a:latin typeface="Calibri" panose="020F0502020204030204" pitchFamily="34" charset="0"/>
                        </a:rPr>
                        <a:t>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r>
            </a:tbl>
          </a:graphicData>
        </a:graphic>
      </p:graphicFrame>
    </p:spTree>
    <p:extLst>
      <p:ext uri="{BB962C8B-B14F-4D97-AF65-F5344CB8AC3E}">
        <p14:creationId xmlns:p14="http://schemas.microsoft.com/office/powerpoint/2010/main" val="58399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Costs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55916705"/>
              </p:ext>
            </p:extLst>
          </p:nvPr>
        </p:nvGraphicFramePr>
        <p:xfrm>
          <a:off x="1889760" y="1825625"/>
          <a:ext cx="8412480" cy="4043680"/>
        </p:xfrm>
        <a:graphic>
          <a:graphicData uri="http://schemas.openxmlformats.org/drawingml/2006/table">
            <a:tbl>
              <a:tblPr firstRow="1" bandRow="1">
                <a:tableStyleId>{5C22544A-7EE6-4342-B048-85BDC9FD1C3A}</a:tableStyleId>
              </a:tblPr>
              <a:tblGrid>
                <a:gridCol w="2103120"/>
                <a:gridCol w="2103120"/>
                <a:gridCol w="2103120"/>
                <a:gridCol w="2103120"/>
              </a:tblGrid>
              <a:tr h="370840">
                <a:tc>
                  <a:txBody>
                    <a:bodyPr/>
                    <a:lstStyle/>
                    <a:p>
                      <a:r>
                        <a:rPr lang="en-US" dirty="0" smtClean="0"/>
                        <a:t>Project Component</a:t>
                      </a:r>
                    </a:p>
                  </a:txBody>
                  <a:tcPr/>
                </a:tc>
                <a:tc>
                  <a:txBody>
                    <a:bodyPr/>
                    <a:lstStyle/>
                    <a:p>
                      <a:r>
                        <a:rPr lang="en-US" dirty="0" smtClean="0"/>
                        <a:t>Estimated Total Cost</a:t>
                      </a:r>
                      <a:endParaRPr lang="en-US" dirty="0"/>
                    </a:p>
                  </a:txBody>
                  <a:tcPr/>
                </a:tc>
                <a:tc>
                  <a:txBody>
                    <a:bodyPr/>
                    <a:lstStyle/>
                    <a:p>
                      <a:r>
                        <a:rPr lang="en-US" dirty="0" smtClean="0"/>
                        <a:t>Boxborough’s Share</a:t>
                      </a:r>
                      <a:endParaRPr lang="en-US" dirty="0"/>
                    </a:p>
                  </a:txBody>
                  <a:tcPr/>
                </a:tc>
                <a:tc>
                  <a:txBody>
                    <a:bodyPr/>
                    <a:lstStyle/>
                    <a:p>
                      <a:r>
                        <a:rPr lang="en-US" dirty="0" smtClean="0"/>
                        <a:t>Boxborough’s Cost</a:t>
                      </a:r>
                      <a:endParaRPr lang="en-US" dirty="0"/>
                    </a:p>
                  </a:txBody>
                  <a:tcPr/>
                </a:tc>
              </a:tr>
              <a:tr h="370840">
                <a:tc>
                  <a:txBody>
                    <a:bodyPr/>
                    <a:lstStyle/>
                    <a:p>
                      <a:r>
                        <a:rPr lang="en-US" dirty="0" smtClean="0"/>
                        <a:t>Taylor</a:t>
                      </a:r>
                      <a:r>
                        <a:rPr lang="en-US" baseline="0" dirty="0" smtClean="0"/>
                        <a:t> Street Well</a:t>
                      </a:r>
                      <a:endParaRPr lang="en-US" dirty="0"/>
                    </a:p>
                  </a:txBody>
                  <a:tcPr/>
                </a:tc>
                <a:tc>
                  <a:txBody>
                    <a:bodyPr/>
                    <a:lstStyle/>
                    <a:p>
                      <a:r>
                        <a:rPr lang="en-US" dirty="0" smtClean="0"/>
                        <a:t>$3,000,000</a:t>
                      </a:r>
                      <a:endParaRPr lang="en-US" dirty="0"/>
                    </a:p>
                  </a:txBody>
                  <a:tcPr/>
                </a:tc>
                <a:tc>
                  <a:txBody>
                    <a:bodyPr/>
                    <a:lstStyle/>
                    <a:p>
                      <a:r>
                        <a:rPr lang="en-US" dirty="0" smtClean="0"/>
                        <a:t>15%</a:t>
                      </a:r>
                      <a:endParaRPr lang="en-US" dirty="0"/>
                    </a:p>
                  </a:txBody>
                  <a:tcPr/>
                </a:tc>
                <a:tc>
                  <a:txBody>
                    <a:bodyPr/>
                    <a:lstStyle/>
                    <a:p>
                      <a:r>
                        <a:rPr lang="en-US" dirty="0" smtClean="0"/>
                        <a:t>$450,000</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Raw Water Transmission Main</a:t>
                      </a:r>
                    </a:p>
                  </a:txBody>
                  <a:tcPr/>
                </a:tc>
                <a:tc>
                  <a:txBody>
                    <a:bodyPr/>
                    <a:lstStyle/>
                    <a:p>
                      <a:r>
                        <a:rPr lang="en-US" dirty="0" smtClean="0"/>
                        <a:t>$3,000,000</a:t>
                      </a:r>
                      <a:endParaRPr lang="en-US" dirty="0"/>
                    </a:p>
                  </a:txBody>
                  <a:tcPr/>
                </a:tc>
                <a:tc>
                  <a:txBody>
                    <a:bodyPr/>
                    <a:lstStyle/>
                    <a:p>
                      <a:r>
                        <a:rPr lang="en-US" dirty="0" smtClean="0"/>
                        <a:t>15%</a:t>
                      </a:r>
                      <a:endParaRPr lang="en-US" dirty="0"/>
                    </a:p>
                  </a:txBody>
                  <a:tcPr/>
                </a:tc>
                <a:tc>
                  <a:txBody>
                    <a:bodyPr/>
                    <a:lstStyle/>
                    <a:p>
                      <a:r>
                        <a:rPr lang="en-US" dirty="0" smtClean="0"/>
                        <a:t>$450,000</a:t>
                      </a:r>
                      <a:endParaRPr lang="en-US" dirty="0"/>
                    </a:p>
                  </a:txBody>
                  <a:tcPr/>
                </a:tc>
              </a:tr>
              <a:tr h="370840">
                <a:tc>
                  <a:txBody>
                    <a:bodyPr/>
                    <a:lstStyle/>
                    <a:p>
                      <a:r>
                        <a:rPr lang="en-US" dirty="0" smtClean="0"/>
                        <a:t>Littleton’s Portion of Extension</a:t>
                      </a:r>
                      <a:endParaRPr lang="en-US" dirty="0"/>
                    </a:p>
                  </a:txBody>
                  <a:tcPr/>
                </a:tc>
                <a:tc>
                  <a:txBody>
                    <a:bodyPr/>
                    <a:lstStyle/>
                    <a:p>
                      <a:r>
                        <a:rPr lang="en-US" dirty="0" smtClean="0"/>
                        <a:t>$1,210,000</a:t>
                      </a:r>
                      <a:endParaRPr lang="en-US" dirty="0"/>
                    </a:p>
                  </a:txBody>
                  <a:tcPr/>
                </a:tc>
                <a:tc>
                  <a:txBody>
                    <a:bodyPr/>
                    <a:lstStyle/>
                    <a:p>
                      <a:r>
                        <a:rPr lang="en-US" dirty="0" smtClean="0"/>
                        <a:t>15%</a:t>
                      </a:r>
                      <a:endParaRPr lang="en-US" dirty="0"/>
                    </a:p>
                  </a:txBody>
                  <a:tcPr/>
                </a:tc>
                <a:tc>
                  <a:txBody>
                    <a:bodyPr/>
                    <a:lstStyle/>
                    <a:p>
                      <a:r>
                        <a:rPr lang="en-US" dirty="0" smtClean="0"/>
                        <a:t>$181,500</a:t>
                      </a:r>
                      <a:endParaRPr lang="en-US" dirty="0"/>
                    </a:p>
                  </a:txBody>
                  <a:tcPr/>
                </a:tc>
              </a:tr>
              <a:tr h="370840">
                <a:tc>
                  <a:txBody>
                    <a:bodyPr/>
                    <a:lstStyle/>
                    <a:p>
                      <a:r>
                        <a:rPr lang="en-US" dirty="0" smtClean="0"/>
                        <a:t>Boxborough Extension</a:t>
                      </a:r>
                      <a:endParaRPr lang="en-US" dirty="0"/>
                    </a:p>
                  </a:txBody>
                  <a:tcPr/>
                </a:tc>
                <a:tc>
                  <a:txBody>
                    <a:bodyPr/>
                    <a:lstStyle/>
                    <a:p>
                      <a:r>
                        <a:rPr lang="en-US" dirty="0" smtClean="0"/>
                        <a:t>$11,990,000</a:t>
                      </a:r>
                      <a:endParaRPr lang="en-US" dirty="0"/>
                    </a:p>
                  </a:txBody>
                  <a:tcPr/>
                </a:tc>
                <a:tc>
                  <a:txBody>
                    <a:bodyPr/>
                    <a:lstStyle/>
                    <a:p>
                      <a:r>
                        <a:rPr lang="en-US" dirty="0" smtClean="0"/>
                        <a:t>100%</a:t>
                      </a:r>
                      <a:endParaRPr lang="en-US" dirty="0"/>
                    </a:p>
                  </a:txBody>
                  <a:tcPr/>
                </a:tc>
                <a:tc>
                  <a:txBody>
                    <a:bodyPr/>
                    <a:lstStyle/>
                    <a:p>
                      <a:r>
                        <a:rPr lang="en-US" dirty="0" smtClean="0"/>
                        <a:t>$11,990,000</a:t>
                      </a:r>
                      <a:endParaRPr lang="en-US" dirty="0"/>
                    </a:p>
                  </a:txBody>
                  <a:tcPr/>
                </a:tc>
              </a:tr>
              <a:tr h="370840">
                <a:tc>
                  <a:txBody>
                    <a:bodyPr/>
                    <a:lstStyle/>
                    <a:p>
                      <a:r>
                        <a:rPr lang="en-US" i="1" dirty="0" err="1" smtClean="0"/>
                        <a:t>SubTotal</a:t>
                      </a:r>
                      <a:endParaRPr lang="en-US" i="1" dirty="0"/>
                    </a:p>
                  </a:txBody>
                  <a:tcPr/>
                </a:tc>
                <a:tc>
                  <a:txBody>
                    <a:bodyPr/>
                    <a:lstStyle/>
                    <a:p>
                      <a:endParaRPr lang="en-US" i="1"/>
                    </a:p>
                  </a:txBody>
                  <a:tcPr/>
                </a:tc>
                <a:tc>
                  <a:txBody>
                    <a:bodyPr/>
                    <a:lstStyle/>
                    <a:p>
                      <a:endParaRPr lang="en-US" i="1"/>
                    </a:p>
                  </a:txBody>
                  <a:tcPr/>
                </a:tc>
                <a:tc>
                  <a:txBody>
                    <a:bodyPr/>
                    <a:lstStyle/>
                    <a:p>
                      <a:r>
                        <a:rPr lang="en-US" i="1" dirty="0" smtClean="0"/>
                        <a:t>$13,071,500</a:t>
                      </a:r>
                      <a:endParaRPr lang="en-US" i="1" dirty="0"/>
                    </a:p>
                  </a:txBody>
                  <a:tcPr/>
                </a:tc>
              </a:tr>
              <a:tr h="370840">
                <a:tc>
                  <a:txBody>
                    <a:bodyPr/>
                    <a:lstStyle/>
                    <a:p>
                      <a:r>
                        <a:rPr lang="en-US" dirty="0" smtClean="0"/>
                        <a:t>Less </a:t>
                      </a:r>
                      <a:r>
                        <a:rPr lang="en-US" dirty="0" err="1" smtClean="0"/>
                        <a:t>MassDOT</a:t>
                      </a:r>
                      <a:r>
                        <a:rPr lang="en-US" dirty="0" smtClean="0"/>
                        <a:t> Contribution</a:t>
                      </a:r>
                      <a:endParaRPr lang="en-US" dirty="0"/>
                    </a:p>
                  </a:txBody>
                  <a:tcPr/>
                </a:tc>
                <a:tc>
                  <a:txBody>
                    <a:bodyPr/>
                    <a:lstStyle/>
                    <a:p>
                      <a:r>
                        <a:rPr lang="en-US" dirty="0" smtClean="0"/>
                        <a:t>-$6,500,000</a:t>
                      </a:r>
                      <a:endParaRPr lang="en-US" dirty="0"/>
                    </a:p>
                  </a:txBody>
                  <a:tcPr/>
                </a:tc>
                <a:tc>
                  <a:txBody>
                    <a:bodyPr/>
                    <a:lstStyle/>
                    <a:p>
                      <a:r>
                        <a:rPr lang="en-US" dirty="0" smtClean="0"/>
                        <a:t>100%</a:t>
                      </a:r>
                      <a:endParaRPr lang="en-US" dirty="0"/>
                    </a:p>
                  </a:txBody>
                  <a:tcPr/>
                </a:tc>
                <a:tc>
                  <a:txBody>
                    <a:bodyPr/>
                    <a:lstStyle/>
                    <a:p>
                      <a:r>
                        <a:rPr lang="en-US" dirty="0" smtClean="0"/>
                        <a:t>-$6,500,000</a:t>
                      </a:r>
                      <a:endParaRPr lang="en-US" dirty="0"/>
                    </a:p>
                  </a:txBody>
                  <a:tcPr/>
                </a:tc>
              </a:tr>
              <a:tr h="370840">
                <a:tc>
                  <a:txBody>
                    <a:bodyPr/>
                    <a:lstStyle/>
                    <a:p>
                      <a:r>
                        <a:rPr lang="en-US" b="1" dirty="0" smtClean="0"/>
                        <a:t>Total</a:t>
                      </a:r>
                      <a:endParaRPr lang="en-US" b="1" dirty="0"/>
                    </a:p>
                  </a:txBody>
                  <a:tcPr/>
                </a:tc>
                <a:tc>
                  <a:txBody>
                    <a:bodyPr/>
                    <a:lstStyle/>
                    <a:p>
                      <a:r>
                        <a:rPr lang="en-US" b="1" dirty="0" smtClean="0"/>
                        <a:t>$</a:t>
                      </a:r>
                      <a:r>
                        <a:rPr lang="en-US" b="1" dirty="0" smtClean="0"/>
                        <a:t>12,700,000</a:t>
                      </a:r>
                      <a:endParaRPr lang="en-US" b="1" dirty="0"/>
                    </a:p>
                  </a:txBody>
                  <a:tcPr/>
                </a:tc>
                <a:tc>
                  <a:txBody>
                    <a:bodyPr/>
                    <a:lstStyle/>
                    <a:p>
                      <a:endParaRPr lang="en-US" b="1"/>
                    </a:p>
                  </a:txBody>
                  <a:tcPr/>
                </a:tc>
                <a:tc>
                  <a:txBody>
                    <a:bodyPr/>
                    <a:lstStyle/>
                    <a:p>
                      <a:r>
                        <a:rPr lang="en-US" b="1" dirty="0" smtClean="0"/>
                        <a:t>$6,571,500</a:t>
                      </a:r>
                      <a:endParaRPr lang="en-US" b="1" dirty="0"/>
                    </a:p>
                  </a:txBody>
                  <a:tcPr/>
                </a:tc>
              </a:tr>
            </a:tbl>
          </a:graphicData>
        </a:graphic>
      </p:graphicFrame>
    </p:spTree>
    <p:extLst>
      <p:ext uri="{BB962C8B-B14F-4D97-AF65-F5344CB8AC3E}">
        <p14:creationId xmlns:p14="http://schemas.microsoft.com/office/powerpoint/2010/main" val="3118939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Betterment Fees</a:t>
            </a:r>
            <a:endParaRPr lang="en-US" dirty="0"/>
          </a:p>
        </p:txBody>
      </p:sp>
      <p:sp>
        <p:nvSpPr>
          <p:cNvPr id="3" name="Content Placeholder 2"/>
          <p:cNvSpPr>
            <a:spLocks noGrp="1"/>
          </p:cNvSpPr>
          <p:nvPr>
            <p:ph sz="quarter" idx="13"/>
          </p:nvPr>
        </p:nvSpPr>
        <p:spPr/>
        <p:txBody>
          <a:bodyPr/>
          <a:lstStyle/>
          <a:p>
            <a:r>
              <a:rPr lang="en-US" dirty="0" smtClean="0"/>
              <a:t>Recovers Construction Costs</a:t>
            </a:r>
          </a:p>
          <a:p>
            <a:r>
              <a:rPr lang="en-US" dirty="0" smtClean="0"/>
              <a:t>Calculated based on proportional amount of water use</a:t>
            </a:r>
          </a:p>
          <a:p>
            <a:r>
              <a:rPr lang="en-US" dirty="0" smtClean="0"/>
              <a:t>1-Bedroom Condo Unit = $4,939</a:t>
            </a:r>
          </a:p>
          <a:p>
            <a:r>
              <a:rPr lang="en-US" dirty="0" smtClean="0"/>
              <a:t>2-Bedroom Condo Unit = $9,878</a:t>
            </a:r>
          </a:p>
          <a:p>
            <a:r>
              <a:rPr lang="en-US" dirty="0" smtClean="0"/>
              <a:t>3-Bedroom Condo Unit = $14,817</a:t>
            </a:r>
          </a:p>
          <a:p>
            <a:pPr marL="0" indent="0">
              <a:buNone/>
            </a:pP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454167840"/>
              </p:ext>
            </p:extLst>
          </p:nvPr>
        </p:nvGraphicFramePr>
        <p:xfrm>
          <a:off x="6172200" y="2366963"/>
          <a:ext cx="5105400" cy="3424237"/>
        </p:xfrm>
        <a:graphic>
          <a:graphicData uri="http://schemas.openxmlformats.org/drawingml/2006/chart">
            <c:chart xmlns:c="http://schemas.openxmlformats.org/drawingml/2006/chart" xmlns:r="http://schemas.openxmlformats.org/officeDocument/2006/relationships" r:id="rId3"/>
          </a:graphicData>
        </a:graphic>
      </p:graphicFrame>
      <p:sp>
        <p:nvSpPr>
          <p:cNvPr id="5" name="Up Arrow 4"/>
          <p:cNvSpPr/>
          <p:nvPr/>
        </p:nvSpPr>
        <p:spPr>
          <a:xfrm>
            <a:off x="10842403" y="2610886"/>
            <a:ext cx="243415" cy="19770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556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Fees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79673695"/>
              </p:ext>
            </p:extLst>
          </p:nvPr>
        </p:nvGraphicFramePr>
        <p:xfrm>
          <a:off x="914400" y="2366963"/>
          <a:ext cx="5105400" cy="2819400"/>
        </p:xfrm>
        <a:graphic>
          <a:graphicData uri="http://schemas.openxmlformats.org/drawingml/2006/table">
            <a:tbl>
              <a:tblPr>
                <a:tableStyleId>{3C2FFA5D-87B4-456A-9821-1D502468CF0F}</a:tableStyleId>
              </a:tblPr>
              <a:tblGrid>
                <a:gridCol w="2188029"/>
                <a:gridCol w="2917371"/>
              </a:tblGrid>
              <a:tr h="244262">
                <a:tc>
                  <a:txBody>
                    <a:bodyPr/>
                    <a:lstStyle/>
                    <a:p>
                      <a:pPr algn="ctr" fontAlgn="ctr"/>
                      <a:r>
                        <a:rPr lang="en-US" sz="1800" b="1" u="sng" strike="noStrike" dirty="0">
                          <a:effectLst/>
                        </a:rPr>
                        <a:t>Pipe Size</a:t>
                      </a:r>
                      <a:endParaRPr lang="en-US" sz="1800" b="1" i="0" u="sng" strike="noStrike" dirty="0">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b="1" u="sng" strike="noStrike" dirty="0">
                          <a:effectLst/>
                        </a:rPr>
                        <a:t>Fee (domestic service pipe)</a:t>
                      </a:r>
                      <a:endParaRPr lang="en-US" sz="1800" b="1" i="0" u="sng" strike="noStrike" dirty="0">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1”</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a:effectLst/>
                        </a:rPr>
                        <a:t>$7,565 </a:t>
                      </a:r>
                      <a:endParaRPr lang="en-US" sz="1800" b="0" i="0" u="none" strike="noStrike">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1 ½”</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a:effectLst/>
                        </a:rPr>
                        <a:t>$17,021 </a:t>
                      </a:r>
                      <a:endParaRPr lang="en-US" sz="1800" b="0" i="0" u="none" strike="noStrike">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2”</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a:effectLst/>
                        </a:rPr>
                        <a:t>$30,260 </a:t>
                      </a:r>
                      <a:endParaRPr lang="en-US" sz="1800" b="0" i="0" u="none" strike="noStrike">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3”</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dirty="0">
                          <a:effectLst/>
                        </a:rPr>
                        <a:t>$68,086 </a:t>
                      </a:r>
                      <a:endParaRPr lang="en-US" sz="1800" b="0" i="0" u="none" strike="noStrike" dirty="0">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4”</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a:effectLst/>
                        </a:rPr>
                        <a:t>$121,042 </a:t>
                      </a:r>
                      <a:endParaRPr lang="en-US" sz="1800" b="0" i="0" u="none" strike="noStrike">
                        <a:solidFill>
                          <a:srgbClr val="000000"/>
                        </a:solidFill>
                        <a:effectLst/>
                        <a:latin typeface="Roboto" panose="02000000000000000000" pitchFamily="2" charset="0"/>
                      </a:endParaRPr>
                    </a:p>
                  </a:txBody>
                  <a:tcPr marL="34187" marR="34187" marT="9525" marB="0" anchor="ctr"/>
                </a:tc>
              </a:tr>
              <a:tr h="200025">
                <a:tc>
                  <a:txBody>
                    <a:bodyPr/>
                    <a:lstStyle/>
                    <a:p>
                      <a:pPr algn="ctr" fontAlgn="ctr"/>
                      <a:r>
                        <a:rPr lang="en-US" sz="1800" u="none" strike="noStrike">
                          <a:effectLst/>
                        </a:rPr>
                        <a:t>6”</a:t>
                      </a:r>
                      <a:endParaRPr lang="en-US" sz="1800" b="0" i="0" u="none" strike="noStrike">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a:effectLst/>
                        </a:rPr>
                        <a:t>$272,344 </a:t>
                      </a:r>
                      <a:endParaRPr lang="en-US" sz="1800" b="0" i="0" u="none" strike="noStrike">
                        <a:solidFill>
                          <a:srgbClr val="000000"/>
                        </a:solidFill>
                        <a:effectLst/>
                        <a:latin typeface="Roboto" panose="02000000000000000000" pitchFamily="2" charset="0"/>
                      </a:endParaRPr>
                    </a:p>
                  </a:txBody>
                  <a:tcPr marL="34187" marR="34187" marT="9525" marB="0" anchor="ctr"/>
                </a:tc>
              </a:tr>
              <a:tr h="6000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smtClean="0">
                          <a:effectLst/>
                        </a:rPr>
                        <a:t>Multi-dwelling (per apt. or living unit)</a:t>
                      </a:r>
                    </a:p>
                    <a:p>
                      <a:pPr algn="ctr" fontAlgn="ctr"/>
                      <a:endParaRPr lang="en-US" sz="1800" b="0" i="0" u="none" strike="noStrike" dirty="0">
                        <a:solidFill>
                          <a:srgbClr val="000000"/>
                        </a:solidFill>
                        <a:effectLst/>
                        <a:latin typeface="Roboto" panose="02000000000000000000" pitchFamily="2" charset="0"/>
                      </a:endParaRPr>
                    </a:p>
                  </a:txBody>
                  <a:tcPr marL="34187" marR="34187" marT="9525" marB="0" anchor="ctr"/>
                </a:tc>
                <a:tc>
                  <a:txBody>
                    <a:bodyPr/>
                    <a:lstStyle/>
                    <a:p>
                      <a:pPr algn="ctr" fontAlgn="ctr"/>
                      <a:r>
                        <a:rPr lang="en-US" sz="1800" u="none" strike="noStrike" dirty="0">
                          <a:effectLst/>
                        </a:rPr>
                        <a:t>$3,783 </a:t>
                      </a:r>
                      <a:endParaRPr lang="en-US" sz="1800" b="0" i="0" u="none" strike="noStrike" dirty="0">
                        <a:solidFill>
                          <a:srgbClr val="000000"/>
                        </a:solidFill>
                        <a:effectLst/>
                        <a:latin typeface="Roboto" panose="02000000000000000000" pitchFamily="2" charset="0"/>
                      </a:endParaRPr>
                    </a:p>
                  </a:txBody>
                  <a:tcPr marL="34187" marR="34187" marT="9525" marB="0" anchor="ctr"/>
                </a:tc>
              </a:tr>
            </a:tbl>
          </a:graphicData>
        </a:graphic>
      </p:graphicFrame>
      <p:sp>
        <p:nvSpPr>
          <p:cNvPr id="5" name="Content Placeholder 4"/>
          <p:cNvSpPr>
            <a:spLocks noGrp="1"/>
          </p:cNvSpPr>
          <p:nvPr>
            <p:ph sz="quarter" idx="14"/>
          </p:nvPr>
        </p:nvSpPr>
        <p:spPr/>
        <p:txBody>
          <a:bodyPr/>
          <a:lstStyle/>
          <a:p>
            <a:pPr marL="0" indent="0">
              <a:buNone/>
            </a:pPr>
            <a:r>
              <a:rPr lang="en-US" dirty="0" smtClean="0"/>
              <a:t>Contribution of capital towards existing facilities</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31666223"/>
              </p:ext>
            </p:extLst>
          </p:nvPr>
        </p:nvGraphicFramePr>
        <p:xfrm>
          <a:off x="6324897" y="3234278"/>
          <a:ext cx="3448051" cy="1703070"/>
        </p:xfrm>
        <a:graphic>
          <a:graphicData uri="http://schemas.openxmlformats.org/drawingml/2006/table">
            <a:tbl>
              <a:tblPr>
                <a:tableStyleId>{3C2FFA5D-87B4-456A-9821-1D502468CF0F}</a:tableStyleId>
              </a:tblPr>
              <a:tblGrid>
                <a:gridCol w="1893888"/>
                <a:gridCol w="1554163"/>
              </a:tblGrid>
              <a:tr h="190500">
                <a:tc>
                  <a:txBody>
                    <a:bodyPr/>
                    <a:lstStyle/>
                    <a:p>
                      <a:pPr algn="l" fontAlgn="b"/>
                      <a:r>
                        <a:rPr lang="en-US" sz="1800" b="1" u="none" strike="noStrike" dirty="0">
                          <a:effectLst/>
                        </a:rPr>
                        <a:t>System Component</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 Value </a:t>
                      </a:r>
                      <a:endParaRPr lang="en-US" sz="1800" b="1" i="0" u="none" strike="noStrike" dirty="0">
                        <a:solidFill>
                          <a:srgbClr val="000000"/>
                        </a:solidFill>
                        <a:effectLst/>
                        <a:latin typeface="Calibri" panose="020F0502020204030204" pitchFamily="34" charset="0"/>
                      </a:endParaRPr>
                    </a:p>
                  </a:txBody>
                  <a:tcPr marL="9525" marR="9525" marT="9525" marB="0" anchor="b"/>
                </a:tc>
              </a:tr>
              <a:tr h="186572">
                <a:tc>
                  <a:txBody>
                    <a:bodyPr/>
                    <a:lstStyle/>
                    <a:p>
                      <a:pPr algn="l" fontAlgn="b"/>
                      <a:r>
                        <a:rPr lang="en-US" sz="1800" u="none" strike="noStrike">
                          <a:effectLst/>
                        </a:rPr>
                        <a:t>Water Mains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$168,960,000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en-US" sz="1800" u="none" strike="noStrike">
                          <a:effectLst/>
                        </a:rPr>
                        <a:t>3 Storage Tanks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$10,000,000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en-US" sz="1800" u="none" strike="noStrike">
                          <a:effectLst/>
                        </a:rPr>
                        <a:t>2 Treatment Plants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$30,000,000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en-US" sz="1800" u="none" strike="noStrike">
                          <a:effectLst/>
                        </a:rPr>
                        <a:t>3 Well Fields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$8,000,000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en-US" sz="1800" b="1" i="1" u="none" strike="noStrike">
                          <a:effectLst/>
                        </a:rPr>
                        <a:t>Total</a:t>
                      </a:r>
                      <a:endParaRPr lang="en-US" sz="1800" b="1"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i="1" u="none" strike="noStrike" dirty="0">
                          <a:effectLst/>
                        </a:rPr>
                        <a:t> </a:t>
                      </a:r>
                      <a:r>
                        <a:rPr lang="en-US" sz="1800" b="1" i="1" u="none" strike="noStrike" dirty="0" smtClean="0">
                          <a:effectLst/>
                        </a:rPr>
                        <a:t>$216,960,000 </a:t>
                      </a:r>
                      <a:endParaRPr lang="en-US" sz="1800" b="1" i="1"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70192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18341</TotalTime>
  <Words>1580</Words>
  <Application>Microsoft Office PowerPoint</Application>
  <PresentationFormat>Widescreen</PresentationFormat>
  <Paragraphs>273</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Cambria</vt:lpstr>
      <vt:lpstr>Merriweather</vt:lpstr>
      <vt:lpstr>Open Sans</vt:lpstr>
      <vt:lpstr>Roboto</vt:lpstr>
      <vt:lpstr>Times</vt:lpstr>
      <vt:lpstr>Times New Roman</vt:lpstr>
      <vt:lpstr>Tw Cen MT</vt:lpstr>
      <vt:lpstr>Droplet</vt:lpstr>
      <vt:lpstr>Boxborough-Littleton Water  Line Extension Project Information Session Project Update July 26, 2023 </vt:lpstr>
      <vt:lpstr>PowerPoint Presentation</vt:lpstr>
      <vt:lpstr>PowerPoint Presentation</vt:lpstr>
      <vt:lpstr>PowerPoint Presentation</vt:lpstr>
      <vt:lpstr>Update on Project Status since January 19, 2023 Public Forum </vt:lpstr>
      <vt:lpstr>Project Schedule</vt:lpstr>
      <vt:lpstr>Project Costs</vt:lpstr>
      <vt:lpstr>Betterment Fees</vt:lpstr>
      <vt:lpstr>Connection Fees</vt:lpstr>
      <vt:lpstr>Water Rates</vt:lpstr>
      <vt:lpstr>Fire sprinkler demand charge</vt:lpstr>
      <vt:lpstr>Small Water System Expenses</vt:lpstr>
      <vt:lpstr>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Boxborough Water Line</dc:title>
  <dc:creator>Corey Godfrey</dc:creator>
  <cp:lastModifiedBy>Corey Godfrey</cp:lastModifiedBy>
  <cp:revision>23</cp:revision>
  <dcterms:created xsi:type="dcterms:W3CDTF">2023-07-10T09:16:00Z</dcterms:created>
  <dcterms:modified xsi:type="dcterms:W3CDTF">2023-07-26T11:26:02Z</dcterms:modified>
</cp:coreProperties>
</file>