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7" r:id="rId3"/>
    <p:sldId id="258" r:id="rId4"/>
    <p:sldId id="259" r:id="rId5"/>
    <p:sldId id="257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5890"/>
  </p:normalViewPr>
  <p:slideViewPr>
    <p:cSldViewPr snapToGrid="0" snapToObjects="1">
      <p:cViewPr varScale="1">
        <p:scale>
          <a:sx n="114" d="100"/>
          <a:sy n="114" d="100"/>
        </p:scale>
        <p:origin x="1464" y="168"/>
      </p:cViewPr>
      <p:guideLst/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BE1A7-06C8-544F-8A34-FC8DD690894F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BB0D7-AB81-9245-8421-612587A90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BB0D7-AB81-9245-8421-612587A90B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6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9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0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0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8226-5C71-C24C-A6B9-72E3FD8B6D9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5CC70-5A41-1C41-AB40-54AE4A903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89984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B6BA8-35B0-254A-A2C9-1D5344282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049" y="484632"/>
            <a:ext cx="5143935" cy="356616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Town of Boxborough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Climate Change Survey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Summary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90074-33CF-5747-A5B9-C33A06AD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480560"/>
            <a:ext cx="4561284" cy="157276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Suresh Jasrasaria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Chris DeLise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506D299-C0F9-A04E-B808-B0B8B557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08" y="3634570"/>
            <a:ext cx="2813758" cy="2904040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106" y="4252192"/>
            <a:ext cx="3042412" cy="18288"/>
          </a:xfrm>
          <a:custGeom>
            <a:avLst/>
            <a:gdLst>
              <a:gd name="connsiteX0" fmla="*/ 0 w 3042412"/>
              <a:gd name="connsiteY0" fmla="*/ 0 h 18288"/>
              <a:gd name="connsiteX1" fmla="*/ 608482 w 3042412"/>
              <a:gd name="connsiteY1" fmla="*/ 0 h 18288"/>
              <a:gd name="connsiteX2" fmla="*/ 1216965 w 3042412"/>
              <a:gd name="connsiteY2" fmla="*/ 0 h 18288"/>
              <a:gd name="connsiteX3" fmla="*/ 1825447 w 3042412"/>
              <a:gd name="connsiteY3" fmla="*/ 0 h 18288"/>
              <a:gd name="connsiteX4" fmla="*/ 237308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94778 w 3042412"/>
              <a:gd name="connsiteY7" fmla="*/ 18288 h 18288"/>
              <a:gd name="connsiteX8" fmla="*/ 1977568 w 3042412"/>
              <a:gd name="connsiteY8" fmla="*/ 18288 h 18288"/>
              <a:gd name="connsiteX9" fmla="*/ 1369085 w 3042412"/>
              <a:gd name="connsiteY9" fmla="*/ 18288 h 18288"/>
              <a:gd name="connsiteX10" fmla="*/ 821451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  <a:gd name="connsiteX0" fmla="*/ 0 w 3042412"/>
              <a:gd name="connsiteY0" fmla="*/ 0 h 18288"/>
              <a:gd name="connsiteX1" fmla="*/ 547634 w 3042412"/>
              <a:gd name="connsiteY1" fmla="*/ 0 h 18288"/>
              <a:gd name="connsiteX2" fmla="*/ 1064844 w 3042412"/>
              <a:gd name="connsiteY2" fmla="*/ 0 h 18288"/>
              <a:gd name="connsiteX3" fmla="*/ 1612478 w 3042412"/>
              <a:gd name="connsiteY3" fmla="*/ 0 h 18288"/>
              <a:gd name="connsiteX4" fmla="*/ 222096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33930 w 3042412"/>
              <a:gd name="connsiteY7" fmla="*/ 18288 h 18288"/>
              <a:gd name="connsiteX8" fmla="*/ 1764599 w 3042412"/>
              <a:gd name="connsiteY8" fmla="*/ 18288 h 18288"/>
              <a:gd name="connsiteX9" fmla="*/ 1247389 w 3042412"/>
              <a:gd name="connsiteY9" fmla="*/ 18288 h 18288"/>
              <a:gd name="connsiteX10" fmla="*/ 578058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412" h="18288" fill="none" extrusionOk="0">
                <a:moveTo>
                  <a:pt x="0" y="0"/>
                </a:moveTo>
                <a:cubicBezTo>
                  <a:pt x="241527" y="1934"/>
                  <a:pt x="312357" y="-25541"/>
                  <a:pt x="608482" y="0"/>
                </a:cubicBezTo>
                <a:cubicBezTo>
                  <a:pt x="905825" y="26755"/>
                  <a:pt x="942048" y="23771"/>
                  <a:pt x="1216965" y="0"/>
                </a:cubicBezTo>
                <a:cubicBezTo>
                  <a:pt x="1478453" y="-59231"/>
                  <a:pt x="1664162" y="8588"/>
                  <a:pt x="1825447" y="0"/>
                </a:cubicBezTo>
                <a:cubicBezTo>
                  <a:pt x="1988078" y="-33898"/>
                  <a:pt x="2137561" y="9222"/>
                  <a:pt x="2373081" y="0"/>
                </a:cubicBezTo>
                <a:cubicBezTo>
                  <a:pt x="2586708" y="28336"/>
                  <a:pt x="2815076" y="-64836"/>
                  <a:pt x="3042412" y="0"/>
                </a:cubicBezTo>
                <a:cubicBezTo>
                  <a:pt x="3042378" y="4844"/>
                  <a:pt x="3042002" y="11009"/>
                  <a:pt x="3042412" y="18288"/>
                </a:cubicBezTo>
                <a:cubicBezTo>
                  <a:pt x="2911904" y="16374"/>
                  <a:pt x="2661250" y="-38049"/>
                  <a:pt x="2494778" y="18288"/>
                </a:cubicBezTo>
                <a:cubicBezTo>
                  <a:pt x="2307404" y="32907"/>
                  <a:pt x="2098663" y="30051"/>
                  <a:pt x="1977568" y="18288"/>
                </a:cubicBezTo>
                <a:cubicBezTo>
                  <a:pt x="1870622" y="-9869"/>
                  <a:pt x="1546198" y="30007"/>
                  <a:pt x="1369085" y="18288"/>
                </a:cubicBezTo>
                <a:cubicBezTo>
                  <a:pt x="1212400" y="-20955"/>
                  <a:pt x="1052388" y="6064"/>
                  <a:pt x="821451" y="18288"/>
                </a:cubicBezTo>
                <a:cubicBezTo>
                  <a:pt x="599490" y="17953"/>
                  <a:pt x="163903" y="63790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042412" h="18288" stroke="0" extrusionOk="0">
                <a:moveTo>
                  <a:pt x="0" y="0"/>
                </a:moveTo>
                <a:cubicBezTo>
                  <a:pt x="245586" y="-7794"/>
                  <a:pt x="305354" y="-17085"/>
                  <a:pt x="547634" y="0"/>
                </a:cubicBezTo>
                <a:cubicBezTo>
                  <a:pt x="792151" y="22754"/>
                  <a:pt x="862568" y="-6918"/>
                  <a:pt x="1064844" y="0"/>
                </a:cubicBezTo>
                <a:cubicBezTo>
                  <a:pt x="1287782" y="14358"/>
                  <a:pt x="1408399" y="22587"/>
                  <a:pt x="1612478" y="0"/>
                </a:cubicBezTo>
                <a:cubicBezTo>
                  <a:pt x="1806201" y="-7497"/>
                  <a:pt x="2001135" y="-14315"/>
                  <a:pt x="2220961" y="0"/>
                </a:cubicBezTo>
                <a:cubicBezTo>
                  <a:pt x="2478404" y="56174"/>
                  <a:pt x="2863949" y="-41485"/>
                  <a:pt x="3042412" y="0"/>
                </a:cubicBezTo>
                <a:cubicBezTo>
                  <a:pt x="3041887" y="5049"/>
                  <a:pt x="3042605" y="12044"/>
                  <a:pt x="3042412" y="18288"/>
                </a:cubicBezTo>
                <a:cubicBezTo>
                  <a:pt x="2898261" y="22698"/>
                  <a:pt x="2711835" y="-4312"/>
                  <a:pt x="2433930" y="18288"/>
                </a:cubicBezTo>
                <a:cubicBezTo>
                  <a:pt x="2161458" y="45802"/>
                  <a:pt x="1964714" y="57508"/>
                  <a:pt x="1764599" y="18288"/>
                </a:cubicBezTo>
                <a:cubicBezTo>
                  <a:pt x="1552072" y="-5458"/>
                  <a:pt x="1481649" y="6173"/>
                  <a:pt x="1247389" y="18288"/>
                </a:cubicBezTo>
                <a:cubicBezTo>
                  <a:pt x="1065494" y="13144"/>
                  <a:pt x="864941" y="37672"/>
                  <a:pt x="578058" y="18288"/>
                </a:cubicBezTo>
                <a:cubicBezTo>
                  <a:pt x="292954" y="5041"/>
                  <a:pt x="152988" y="18121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042412" h="18288" fill="none" stroke="0" extrusionOk="0">
                <a:moveTo>
                  <a:pt x="0" y="0"/>
                </a:moveTo>
                <a:cubicBezTo>
                  <a:pt x="235158" y="5862"/>
                  <a:pt x="308044" y="-31950"/>
                  <a:pt x="608482" y="0"/>
                </a:cubicBezTo>
                <a:cubicBezTo>
                  <a:pt x="902629" y="27860"/>
                  <a:pt x="934292" y="30978"/>
                  <a:pt x="1216965" y="0"/>
                </a:cubicBezTo>
                <a:cubicBezTo>
                  <a:pt x="1510808" y="-36562"/>
                  <a:pt x="1634425" y="34680"/>
                  <a:pt x="1825447" y="0"/>
                </a:cubicBezTo>
                <a:cubicBezTo>
                  <a:pt x="1997408" y="-14401"/>
                  <a:pt x="2165611" y="21191"/>
                  <a:pt x="2373081" y="0"/>
                </a:cubicBezTo>
                <a:cubicBezTo>
                  <a:pt x="2621557" y="-225"/>
                  <a:pt x="2827861" y="-55622"/>
                  <a:pt x="3042412" y="0"/>
                </a:cubicBezTo>
                <a:cubicBezTo>
                  <a:pt x="3042726" y="4158"/>
                  <a:pt x="3041433" y="12539"/>
                  <a:pt x="3042412" y="18288"/>
                </a:cubicBezTo>
                <a:cubicBezTo>
                  <a:pt x="2956012" y="48012"/>
                  <a:pt x="2647692" y="-10464"/>
                  <a:pt x="2494778" y="18288"/>
                </a:cubicBezTo>
                <a:cubicBezTo>
                  <a:pt x="2306192" y="30912"/>
                  <a:pt x="2106948" y="29535"/>
                  <a:pt x="1977568" y="18288"/>
                </a:cubicBezTo>
                <a:cubicBezTo>
                  <a:pt x="1853031" y="-3851"/>
                  <a:pt x="1540302" y="30019"/>
                  <a:pt x="1369085" y="18288"/>
                </a:cubicBezTo>
                <a:cubicBezTo>
                  <a:pt x="1191765" y="-2739"/>
                  <a:pt x="1065499" y="-6890"/>
                  <a:pt x="821451" y="18288"/>
                </a:cubicBezTo>
                <a:cubicBezTo>
                  <a:pt x="599984" y="42417"/>
                  <a:pt x="179854" y="44896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042412"/>
                      <a:gd name="connsiteY0" fmla="*/ 0 h 18288"/>
                      <a:gd name="connsiteX1" fmla="*/ 608482 w 3042412"/>
                      <a:gd name="connsiteY1" fmla="*/ 0 h 18288"/>
                      <a:gd name="connsiteX2" fmla="*/ 1216965 w 3042412"/>
                      <a:gd name="connsiteY2" fmla="*/ 0 h 18288"/>
                      <a:gd name="connsiteX3" fmla="*/ 1825447 w 3042412"/>
                      <a:gd name="connsiteY3" fmla="*/ 0 h 18288"/>
                      <a:gd name="connsiteX4" fmla="*/ 2373081 w 3042412"/>
                      <a:gd name="connsiteY4" fmla="*/ 0 h 18288"/>
                      <a:gd name="connsiteX5" fmla="*/ 3042412 w 3042412"/>
                      <a:gd name="connsiteY5" fmla="*/ 0 h 18288"/>
                      <a:gd name="connsiteX6" fmla="*/ 3042412 w 3042412"/>
                      <a:gd name="connsiteY6" fmla="*/ 18288 h 18288"/>
                      <a:gd name="connsiteX7" fmla="*/ 2494778 w 3042412"/>
                      <a:gd name="connsiteY7" fmla="*/ 18288 h 18288"/>
                      <a:gd name="connsiteX8" fmla="*/ 1977568 w 3042412"/>
                      <a:gd name="connsiteY8" fmla="*/ 18288 h 18288"/>
                      <a:gd name="connsiteX9" fmla="*/ 1369085 w 3042412"/>
                      <a:gd name="connsiteY9" fmla="*/ 18288 h 18288"/>
                      <a:gd name="connsiteX10" fmla="*/ 821451 w 3042412"/>
                      <a:gd name="connsiteY10" fmla="*/ 18288 h 18288"/>
                      <a:gd name="connsiteX11" fmla="*/ 0 w 3042412"/>
                      <a:gd name="connsiteY11" fmla="*/ 18288 h 18288"/>
                      <a:gd name="connsiteX12" fmla="*/ 0 w 30424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42412" h="18288" fill="none" extrusionOk="0">
                        <a:moveTo>
                          <a:pt x="0" y="0"/>
                        </a:moveTo>
                        <a:cubicBezTo>
                          <a:pt x="247021" y="406"/>
                          <a:pt x="311375" y="-28103"/>
                          <a:pt x="608482" y="0"/>
                        </a:cubicBezTo>
                        <a:cubicBezTo>
                          <a:pt x="905589" y="28103"/>
                          <a:pt x="941513" y="26984"/>
                          <a:pt x="1216965" y="0"/>
                        </a:cubicBezTo>
                        <a:cubicBezTo>
                          <a:pt x="1492417" y="-26984"/>
                          <a:pt x="1661512" y="20769"/>
                          <a:pt x="1825447" y="0"/>
                        </a:cubicBezTo>
                        <a:cubicBezTo>
                          <a:pt x="1989382" y="-20769"/>
                          <a:pt x="2140981" y="8352"/>
                          <a:pt x="2373081" y="0"/>
                        </a:cubicBezTo>
                        <a:cubicBezTo>
                          <a:pt x="2605181" y="-8352"/>
                          <a:pt x="2830372" y="-14633"/>
                          <a:pt x="3042412" y="0"/>
                        </a:cubicBezTo>
                        <a:cubicBezTo>
                          <a:pt x="3042854" y="4516"/>
                          <a:pt x="3041585" y="12266"/>
                          <a:pt x="3042412" y="18288"/>
                        </a:cubicBezTo>
                        <a:cubicBezTo>
                          <a:pt x="2922119" y="39475"/>
                          <a:pt x="2679586" y="-798"/>
                          <a:pt x="2494778" y="18288"/>
                        </a:cubicBezTo>
                        <a:cubicBezTo>
                          <a:pt x="2309970" y="37374"/>
                          <a:pt x="2104493" y="36554"/>
                          <a:pt x="1977568" y="18288"/>
                        </a:cubicBezTo>
                        <a:cubicBezTo>
                          <a:pt x="1850643" y="23"/>
                          <a:pt x="1545734" y="34278"/>
                          <a:pt x="1369085" y="18288"/>
                        </a:cubicBezTo>
                        <a:cubicBezTo>
                          <a:pt x="1192436" y="2298"/>
                          <a:pt x="1048764" y="-2260"/>
                          <a:pt x="821451" y="18288"/>
                        </a:cubicBezTo>
                        <a:cubicBezTo>
                          <a:pt x="594138" y="38836"/>
                          <a:pt x="213550" y="54130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042412" h="18288" stroke="0" extrusionOk="0">
                        <a:moveTo>
                          <a:pt x="0" y="0"/>
                        </a:moveTo>
                        <a:cubicBezTo>
                          <a:pt x="254249" y="43"/>
                          <a:pt x="299528" y="-14916"/>
                          <a:pt x="547634" y="0"/>
                        </a:cubicBezTo>
                        <a:cubicBezTo>
                          <a:pt x="795740" y="14916"/>
                          <a:pt x="855495" y="-10692"/>
                          <a:pt x="1064844" y="0"/>
                        </a:cubicBezTo>
                        <a:cubicBezTo>
                          <a:pt x="1274193" y="10692"/>
                          <a:pt x="1405125" y="19931"/>
                          <a:pt x="1612478" y="0"/>
                        </a:cubicBezTo>
                        <a:cubicBezTo>
                          <a:pt x="1819831" y="-19931"/>
                          <a:pt x="1987615" y="-25056"/>
                          <a:pt x="2220961" y="0"/>
                        </a:cubicBezTo>
                        <a:cubicBezTo>
                          <a:pt x="2454307" y="25056"/>
                          <a:pt x="2867952" y="-30598"/>
                          <a:pt x="3042412" y="0"/>
                        </a:cubicBezTo>
                        <a:cubicBezTo>
                          <a:pt x="3042989" y="4624"/>
                          <a:pt x="3043231" y="11191"/>
                          <a:pt x="3042412" y="18288"/>
                        </a:cubicBezTo>
                        <a:cubicBezTo>
                          <a:pt x="2909174" y="44498"/>
                          <a:pt x="2715419" y="-8999"/>
                          <a:pt x="2433930" y="18288"/>
                        </a:cubicBezTo>
                        <a:cubicBezTo>
                          <a:pt x="2152441" y="45575"/>
                          <a:pt x="1986593" y="28277"/>
                          <a:pt x="1764599" y="18288"/>
                        </a:cubicBezTo>
                        <a:cubicBezTo>
                          <a:pt x="1542605" y="8299"/>
                          <a:pt x="1467397" y="18704"/>
                          <a:pt x="1247389" y="18288"/>
                        </a:cubicBezTo>
                        <a:cubicBezTo>
                          <a:pt x="1027381" y="17873"/>
                          <a:pt x="870240" y="28275"/>
                          <a:pt x="578058" y="18288"/>
                        </a:cubicBezTo>
                        <a:cubicBezTo>
                          <a:pt x="285876" y="8301"/>
                          <a:pt x="157187" y="20360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3BB5578-0609-2F44-99D5-6F025F89A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3"/>
          <a:stretch/>
        </p:blipFill>
        <p:spPr>
          <a:xfrm>
            <a:off x="5913832" y="318817"/>
            <a:ext cx="2904034" cy="290404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54B18A0-A71D-2643-BED8-61937F82182C}"/>
              </a:ext>
            </a:extLst>
          </p:cNvPr>
          <p:cNvSpPr txBox="1">
            <a:spLocks/>
          </p:cNvSpPr>
          <p:nvPr/>
        </p:nvSpPr>
        <p:spPr>
          <a:xfrm>
            <a:off x="3376083" y="4535424"/>
            <a:ext cx="2213901" cy="228019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/>
              <a:t>Boxborough Sustainability Committee Members</a:t>
            </a:r>
          </a:p>
          <a:p>
            <a:pPr algn="l"/>
            <a:r>
              <a:rPr lang="en-US" sz="1500" dirty="0"/>
              <a:t>Francie Nolde, Chair</a:t>
            </a:r>
            <a:br>
              <a:rPr lang="en-US" sz="1500" dirty="0"/>
            </a:br>
            <a:r>
              <a:rPr lang="en-US" sz="1500" dirty="0"/>
              <a:t>Richard Garrison</a:t>
            </a:r>
            <a:br>
              <a:rPr lang="en-US" sz="1500" dirty="0"/>
            </a:br>
            <a:r>
              <a:rPr lang="en-US" sz="1500" dirty="0"/>
              <a:t>Larry Grossman</a:t>
            </a:r>
            <a:br>
              <a:rPr lang="en-US" sz="1500" dirty="0"/>
            </a:br>
            <a:r>
              <a:rPr lang="en-US" sz="1500" dirty="0"/>
              <a:t>Suresh Jasrasaria</a:t>
            </a:r>
            <a:br>
              <a:rPr lang="en-US" sz="1500" dirty="0"/>
            </a:br>
            <a:r>
              <a:rPr lang="en-US" sz="1500" dirty="0"/>
              <a:t>Palmer Moore</a:t>
            </a:r>
            <a:br>
              <a:rPr lang="en-US" sz="1500" dirty="0"/>
            </a:br>
            <a:r>
              <a:rPr lang="en-US" sz="1500" dirty="0"/>
              <a:t>Barbara Salzman</a:t>
            </a:r>
          </a:p>
          <a:p>
            <a:pPr algn="l"/>
            <a:r>
              <a:rPr lang="en-US" sz="1500" dirty="0"/>
              <a:t>Boxborough Resident:</a:t>
            </a:r>
          </a:p>
          <a:p>
            <a:pPr algn="l"/>
            <a:r>
              <a:rPr lang="en-US" sz="1500" dirty="0"/>
              <a:t>Chris </a:t>
            </a:r>
            <a:r>
              <a:rPr lang="en-US" sz="1500" dirty="0" err="1"/>
              <a:t>DeLise</a:t>
            </a:r>
            <a:br>
              <a:rPr lang="en-US" sz="1050" dirty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4577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78D3A-BE59-0044-B579-F05EE9348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Extreme Weather Events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Microburst Storm Damage in Boxborough</a:t>
            </a:r>
            <a:br>
              <a:rPr lang="en-US" sz="20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July 6, 2020</a:t>
            </a:r>
          </a:p>
        </p:txBody>
      </p:sp>
      <p:pic>
        <p:nvPicPr>
          <p:cNvPr id="4" name="Picture 3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CD3CD68A-731A-8241-A928-7582012E3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0" r="29938" b="-3"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</p:spPr>
      </p:pic>
      <p:pic>
        <p:nvPicPr>
          <p:cNvPr id="8" name="Picture 7" descr="A picture containing text, tree, road, outdoor&#10;&#10;Description automatically generated">
            <a:extLst>
              <a:ext uri="{FF2B5EF4-FFF2-40B4-BE49-F238E27FC236}">
                <a16:creationId xmlns:a16="http://schemas.microsoft.com/office/drawing/2014/main" id="{8503AA42-B9C7-724C-9164-B4574A6D7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1BF43A50-967D-E34C-B3DD-1748C8440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53" r="-2" b="19720"/>
          <a:stretch/>
        </p:blipFill>
        <p:spPr>
          <a:xfrm>
            <a:off x="238226" y="3509433"/>
            <a:ext cx="3120339" cy="3026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D5272-3F24-1F46-83EA-00D6D5CE09D7}"/>
              </a:ext>
            </a:extLst>
          </p:cNvPr>
          <p:cNvSpPr txBox="1"/>
          <p:nvPr/>
        </p:nvSpPr>
        <p:spPr>
          <a:xfrm>
            <a:off x="238226" y="3043647"/>
            <a:ext cx="3120339" cy="30492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July 6, 2020</a:t>
            </a: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Storm Damage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8723C-E3EE-9F42-AD4F-30B315D41735}"/>
              </a:ext>
            </a:extLst>
          </p:cNvPr>
          <p:cNvSpPr txBox="1"/>
          <p:nvPr/>
        </p:nvSpPr>
        <p:spPr>
          <a:xfrm>
            <a:off x="238226" y="6233583"/>
            <a:ext cx="3120339" cy="3026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July 6, 2020</a:t>
            </a:r>
            <a:br>
              <a:rPr lang="en-US" sz="1300">
                <a:solidFill>
                  <a:srgbClr val="FFFFFF"/>
                </a:solidFill>
              </a:rPr>
            </a:br>
            <a:r>
              <a:rPr lang="en-US" sz="1300">
                <a:solidFill>
                  <a:srgbClr val="FFFFFF"/>
                </a:solidFill>
              </a:rPr>
              <a:t>Storm Damage</a:t>
            </a:r>
          </a:p>
        </p:txBody>
      </p:sp>
    </p:spTree>
    <p:extLst>
      <p:ext uri="{BB962C8B-B14F-4D97-AF65-F5344CB8AC3E}">
        <p14:creationId xmlns:p14="http://schemas.microsoft.com/office/powerpoint/2010/main" val="13732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B15C1-00B9-8F48-A204-76C98E12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60" y="140806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</a:rPr>
              <a:t>Boxborough Climate Change Survey Objectives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30ECF40-4032-CE44-A629-D8DAFA22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1572322"/>
            <a:ext cx="5056804" cy="4125951"/>
          </a:xfrm>
        </p:spPr>
        <p:txBody>
          <a:bodyPr anchor="ctr">
            <a:norm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400" b="1" dirty="0"/>
              <a:t>Awareness:</a:t>
            </a:r>
            <a:r>
              <a:rPr lang="en-US" sz="1700" dirty="0"/>
              <a:t> To understand what the community </a:t>
            </a:r>
            <a:r>
              <a:rPr lang="en-US" sz="1700" u="sng" dirty="0"/>
              <a:t> currently knows </a:t>
            </a:r>
            <a:r>
              <a:rPr lang="en-US" sz="1700" dirty="0"/>
              <a:t>about climate change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400" b="1" dirty="0"/>
              <a:t>Education:</a:t>
            </a:r>
            <a:r>
              <a:rPr lang="en-US" sz="1700" dirty="0"/>
              <a:t> To find out what the community thinks it </a:t>
            </a:r>
            <a:r>
              <a:rPr lang="en-US" sz="1700" u="sng" dirty="0"/>
              <a:t>needs to know</a:t>
            </a:r>
            <a:r>
              <a:rPr lang="en-US" sz="1700" dirty="0"/>
              <a:t> about climate change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400" b="1" dirty="0"/>
              <a:t>Action:</a:t>
            </a:r>
            <a:r>
              <a:rPr lang="en-US" sz="1700" dirty="0"/>
              <a:t> To solicit some ideas from the community on </a:t>
            </a:r>
            <a:r>
              <a:rPr lang="en-US" sz="1700" u="sng" dirty="0"/>
              <a:t>what should be done</a:t>
            </a:r>
            <a:r>
              <a:rPr lang="en-US" sz="1700" dirty="0"/>
              <a:t> about climate change and </a:t>
            </a:r>
            <a:r>
              <a:rPr lang="en-US" sz="1700" u="sng" dirty="0"/>
              <a:t>by whom 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400" b="1" dirty="0"/>
              <a:t>Urgency:</a:t>
            </a:r>
            <a:r>
              <a:rPr lang="en-US" sz="1700" dirty="0"/>
              <a:t> To assess the community’s </a:t>
            </a:r>
            <a:r>
              <a:rPr lang="en-US" sz="1700" u="sng" dirty="0"/>
              <a:t>willingness to commit</a:t>
            </a:r>
            <a:r>
              <a:rPr lang="en-US" sz="1700" dirty="0"/>
              <a:t> to actions (objective)</a:t>
            </a:r>
          </a:p>
          <a:p>
            <a:endParaRPr lang="en-US" sz="1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83857-33FA-5B4A-A6C5-7D3FD879650C}"/>
              </a:ext>
            </a:extLst>
          </p:cNvPr>
          <p:cNvSpPr txBox="1"/>
          <p:nvPr/>
        </p:nvSpPr>
        <p:spPr>
          <a:xfrm>
            <a:off x="3253301" y="370085"/>
            <a:ext cx="576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Boxborough Sustainability Committee conducted a Climate Change Survey of town residents from Nov 29, 2020 to Feb 18, 2021</a:t>
            </a:r>
          </a:p>
        </p:txBody>
      </p:sp>
      <p:pic>
        <p:nvPicPr>
          <p:cNvPr id="1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570AB92-307A-C843-9974-0355FF957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1" b="4964"/>
          <a:stretch/>
        </p:blipFill>
        <p:spPr>
          <a:xfrm>
            <a:off x="228852" y="4033896"/>
            <a:ext cx="2693439" cy="24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0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FADF9-9170-7B44-A028-343E467F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7" y="1780661"/>
            <a:ext cx="2686555" cy="1463472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Response Statistics</a:t>
            </a:r>
            <a:endParaRPr lang="en-US" sz="42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985A8CF-CA58-CC4E-A15F-5D26138E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11" y="1387966"/>
            <a:ext cx="5638799" cy="37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07931-1D1B-9D4A-9C8F-6465ACB5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640080"/>
            <a:ext cx="2462022" cy="5257800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4C283-FF6B-3B45-A5B7-C8E8CDB3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788" y="640081"/>
            <a:ext cx="4518490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dirty="0"/>
              <a:t>Majority of Boxborough Residents:</a:t>
            </a:r>
          </a:p>
          <a:p>
            <a:pPr marL="0" indent="0">
              <a:buNone/>
            </a:pPr>
            <a:endParaRPr lang="en-US" sz="2100" dirty="0"/>
          </a:p>
          <a:p>
            <a:pPr marL="685800" lvl="1" indent="-342900">
              <a:buFont typeface="+mj-lt"/>
              <a:buAutoNum type="arabicPeriod"/>
            </a:pPr>
            <a:r>
              <a:rPr lang="en-US" sz="2100" dirty="0"/>
              <a:t>Believe that climate change is real.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100" dirty="0"/>
              <a:t>Want to learn more about climate change.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100" dirty="0"/>
              <a:t>Want to take action now to mitigate the impacts of climate change.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2100" dirty="0"/>
              <a:t>Believe Government, Business and Community partnerships should lead climate change action in Boxborough.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897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04F46-21E9-0F4C-BECB-895836A5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7" y="1780661"/>
            <a:ext cx="2686555" cy="1463472"/>
          </a:xfrm>
        </p:spPr>
        <p:txBody>
          <a:bodyPr anchor="t">
            <a:norm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Sentiment Analysis</a:t>
            </a:r>
            <a:endParaRPr lang="en-US" sz="420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177B-2783-464A-A7DE-50FE13AF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67" y="3252867"/>
            <a:ext cx="3235544" cy="27932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Survey Question 6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What suggestions do you have for climate change actions in Boxborough?</a:t>
            </a:r>
          </a:p>
          <a:p>
            <a:r>
              <a:rPr lang="en-US" sz="1400" dirty="0">
                <a:solidFill>
                  <a:schemeClr val="bg1"/>
                </a:solidFill>
              </a:rPr>
              <a:t>For Boxborough Residents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(145 suggestions)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For Boxborough businesses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(98 suggestions)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For the Boxborough Select Board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(122 suggestions)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EC25B68-0CC3-7B4C-B349-9C560243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11" y="1104584"/>
            <a:ext cx="5399598" cy="2672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143D2-0E70-F440-BB84-EE279085B55E}"/>
              </a:ext>
            </a:extLst>
          </p:cNvPr>
          <p:cNvSpPr txBox="1"/>
          <p:nvPr/>
        </p:nvSpPr>
        <p:spPr>
          <a:xfrm>
            <a:off x="3937136" y="3806107"/>
            <a:ext cx="4790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Prominent sentiments: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Reuse, Reduce, Recycle </a:t>
            </a:r>
            <a:br>
              <a:rPr lang="en-US" dirty="0"/>
            </a:br>
            <a:r>
              <a:rPr lang="en-US" dirty="0"/>
              <a:t>(more than 100 mentions)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solar </a:t>
            </a:r>
            <a:br>
              <a:rPr lang="en-US" dirty="0"/>
            </a:br>
            <a:r>
              <a:rPr lang="en-US" dirty="0"/>
              <a:t>(more than 50 mentions)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Get off fossil fuels </a:t>
            </a:r>
            <a:br>
              <a:rPr lang="en-US" dirty="0"/>
            </a:br>
            <a:r>
              <a:rPr lang="en-US" dirty="0"/>
              <a:t>(more than 30 mentions)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Encourage with incentives </a:t>
            </a:r>
            <a:br>
              <a:rPr lang="en-US" dirty="0"/>
            </a:br>
            <a:r>
              <a:rPr lang="en-US" dirty="0"/>
              <a:t>(more than 30 mentions)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DBAA0-8636-2C47-A95F-3251BA0239C9}"/>
              </a:ext>
            </a:extLst>
          </p:cNvPr>
          <p:cNvSpPr txBox="1"/>
          <p:nvPr/>
        </p:nvSpPr>
        <p:spPr>
          <a:xfrm>
            <a:off x="3708410" y="301486"/>
            <a:ext cx="5248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analyzed the sentiment in the 365 suggestions received from town residents using Machine Learning  algorithms.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9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0D5C71-6872-6D4B-A73D-9C9EB385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7" y="1166932"/>
            <a:ext cx="2929070" cy="4279709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Sustainability Committee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Actions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EC7E-9392-A34D-8FE3-924844BA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16" y="1021967"/>
            <a:ext cx="5285678" cy="427970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Informed by the results from the Climate Change Survey the Sustainability Committee has updated its:</a:t>
            </a:r>
          </a:p>
          <a:p>
            <a:pPr marL="0" indent="0">
              <a:buNone/>
            </a:pPr>
            <a:endParaRPr lang="en-US" sz="2400" dirty="0"/>
          </a:p>
          <a:p>
            <a:pPr lvl="0">
              <a:buFont typeface="Wingdings" pitchFamily="2" charset="2"/>
              <a:buChar char="Ø"/>
            </a:pPr>
            <a:r>
              <a:rPr lang="en-US" sz="2400" b="1" dirty="0"/>
              <a:t>Warrant Article for the June 2021 Town Meeting</a:t>
            </a:r>
          </a:p>
          <a:p>
            <a:pPr lvl="1"/>
            <a:r>
              <a:rPr lang="en-US" dirty="0"/>
              <a:t>To consider and strive to advance environmental sustainability.  </a:t>
            </a:r>
          </a:p>
          <a:p>
            <a:pPr lvl="1"/>
            <a:endParaRPr lang="en-US" dirty="0"/>
          </a:p>
          <a:p>
            <a:pPr lvl="0">
              <a:buFont typeface="Wingdings" pitchFamily="2" charset="2"/>
              <a:buChar char="Ø"/>
            </a:pPr>
            <a:r>
              <a:rPr lang="en-US" sz="2400" b="1" dirty="0"/>
              <a:t>Sustainability Policy</a:t>
            </a:r>
          </a:p>
          <a:p>
            <a:pPr lvl="1"/>
            <a:r>
              <a:rPr lang="en-US" dirty="0"/>
              <a:t>To incorporate commitment to environmental sustainability. </a:t>
            </a:r>
          </a:p>
        </p:txBody>
      </p:sp>
    </p:spTree>
    <p:extLst>
      <p:ext uri="{BB962C8B-B14F-4D97-AF65-F5344CB8AC3E}">
        <p14:creationId xmlns:p14="http://schemas.microsoft.com/office/powerpoint/2010/main" val="48921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4342</TotalTime>
  <Words>370</Words>
  <Application>Microsoft Macintosh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Town of Boxborough Climate Change Survey Summary of Results</vt:lpstr>
      <vt:lpstr>Extreme Weather Events   Microburst Storm Damage in Boxborough July 6, 2020</vt:lpstr>
      <vt:lpstr>Boxborough Climate Change Survey Objectives</vt:lpstr>
      <vt:lpstr>Response Statistics</vt:lpstr>
      <vt:lpstr>Key Takeaways</vt:lpstr>
      <vt:lpstr>Sentiment Analysis</vt:lpstr>
      <vt:lpstr>Sustainability Committee Actions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Boxborough Climate Change Survey Summary of Results</dc:title>
  <dc:creator>SURESH JASRASARIA</dc:creator>
  <cp:lastModifiedBy>SURESH JASRASARIA</cp:lastModifiedBy>
  <cp:revision>41</cp:revision>
  <dcterms:created xsi:type="dcterms:W3CDTF">2021-03-06T13:01:58Z</dcterms:created>
  <dcterms:modified xsi:type="dcterms:W3CDTF">2021-03-28T15:38:01Z</dcterms:modified>
</cp:coreProperties>
</file>