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2" r:id="rId2"/>
    <p:sldId id="278" r:id="rId3"/>
    <p:sldId id="281" r:id="rId4"/>
    <p:sldId id="282" r:id="rId5"/>
    <p:sldId id="283" r:id="rId6"/>
    <p:sldId id="284" r:id="rId7"/>
    <p:sldId id="285" r:id="rId8"/>
    <p:sldId id="286" r:id="rId9"/>
    <p:sldId id="287" r:id="rId10"/>
    <p:sldId id="289" r:id="rId11"/>
    <p:sldId id="290" r:id="rId12"/>
    <p:sldId id="291" r:id="rId13"/>
    <p:sldId id="292" r:id="rId14"/>
    <p:sldId id="293" r:id="rId15"/>
    <p:sldId id="29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96"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nry Renski" initials="HR" lastIdx="1" clrIdx="0">
    <p:extLst>
      <p:ext uri="{19B8F6BF-5375-455C-9EA6-DF929625EA0E}">
        <p15:presenceInfo xmlns:p15="http://schemas.microsoft.com/office/powerpoint/2012/main" userId="99b5aac7b68a05d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AE27"/>
    <a:srgbClr val="EBAE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6" autoAdjust="0"/>
    <p:restoredTop sz="94660"/>
  </p:normalViewPr>
  <p:slideViewPr>
    <p:cSldViewPr snapToGrid="0" showGuides="1">
      <p:cViewPr varScale="1">
        <p:scale>
          <a:sx n="99" d="100"/>
          <a:sy n="99" d="100"/>
        </p:scale>
        <p:origin x="63" y="252"/>
      </p:cViewPr>
      <p:guideLst>
        <p:guide orient="horz" pos="3696"/>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7BAA0-F29F-42F7-8095-D9ABB06E73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F8EAFB-DCAF-4DA7-8099-66D36DF6AC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110598-3356-4228-9372-F98E1CC49B13}"/>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5" name="Footer Placeholder 4">
            <a:extLst>
              <a:ext uri="{FF2B5EF4-FFF2-40B4-BE49-F238E27FC236}">
                <a16:creationId xmlns:a16="http://schemas.microsoft.com/office/drawing/2014/main" id="{E2BF4011-6AB2-4793-9016-7E3B79B327B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0F239E-460A-47E1-9D43-0B00A6F7DC72}"/>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3819144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C894B-214F-441C-AF63-4DDD1CE79B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6B20C8-9BA5-43C0-ABD1-28BF0FE967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BB3A2B-E5A1-492E-ACEE-4E624EFEB83E}"/>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5" name="Footer Placeholder 4">
            <a:extLst>
              <a:ext uri="{FF2B5EF4-FFF2-40B4-BE49-F238E27FC236}">
                <a16:creationId xmlns:a16="http://schemas.microsoft.com/office/drawing/2014/main" id="{9F044C52-9134-472E-8EF0-641AA9893D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4C407BE-AD15-4471-A026-F4E00E155481}"/>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3064853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2483F3-8DEE-4762-BD63-4EBBDA35F0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2FA4F0-0139-4D7A-ABC2-C75CB456C47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BA8935-1143-4D31-B3BA-26E954EF1AB6}"/>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5" name="Footer Placeholder 4">
            <a:extLst>
              <a:ext uri="{FF2B5EF4-FFF2-40B4-BE49-F238E27FC236}">
                <a16:creationId xmlns:a16="http://schemas.microsoft.com/office/drawing/2014/main" id="{967EB04B-77FE-4FA0-98D3-B003D890AF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FE8A43-73E9-4295-A7FF-2628F4696CBD}"/>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1533979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FADB2-AA39-4E9C-B5A3-D915514099D2}"/>
              </a:ext>
            </a:extLst>
          </p:cNvPr>
          <p:cNvSpPr>
            <a:spLocks noGrp="1"/>
          </p:cNvSpPr>
          <p:nvPr>
            <p:ph type="title"/>
          </p:nvPr>
        </p:nvSpPr>
        <p:spPr>
          <a:xfrm>
            <a:off x="723900" y="394618"/>
            <a:ext cx="10744200" cy="77935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D06E597-6B26-4BC4-816F-D782199050CD}"/>
              </a:ext>
            </a:extLst>
          </p:cNvPr>
          <p:cNvSpPr>
            <a:spLocks noGrp="1"/>
          </p:cNvSpPr>
          <p:nvPr>
            <p:ph idx="1"/>
          </p:nvPr>
        </p:nvSpPr>
        <p:spPr>
          <a:xfrm>
            <a:off x="723900" y="1326425"/>
            <a:ext cx="10744199" cy="483748"/>
          </a:xfrm>
        </p:spPr>
        <p:txBody>
          <a:bodyPr/>
          <a:lstStyle>
            <a:lvl1pPr marL="0" indent="0">
              <a:buClr>
                <a:schemeClr val="accent1">
                  <a:lumMod val="75000"/>
                </a:schemeClr>
              </a:buClr>
              <a:buNone/>
              <a:defRPr>
                <a:latin typeface="+mj-lt"/>
              </a:defRPr>
            </a:lvl1pPr>
            <a:lvl2pPr>
              <a:buClr>
                <a:schemeClr val="accent1">
                  <a:lumMod val="75000"/>
                </a:schemeClr>
              </a:buClr>
              <a:defRPr>
                <a:latin typeface="+mj-lt"/>
              </a:defRPr>
            </a:lvl2pPr>
            <a:lvl3pPr>
              <a:buClr>
                <a:schemeClr val="accent1">
                  <a:lumMod val="75000"/>
                </a:schemeClr>
              </a:buClr>
              <a:defRPr>
                <a:latin typeface="+mj-lt"/>
              </a:defRPr>
            </a:lvl3pPr>
            <a:lvl4pPr>
              <a:buClr>
                <a:schemeClr val="accent1">
                  <a:lumMod val="75000"/>
                </a:schemeClr>
              </a:buClr>
              <a:defRPr>
                <a:latin typeface="+mj-lt"/>
              </a:defRPr>
            </a:lvl4pPr>
            <a:lvl5pPr>
              <a:buClr>
                <a:schemeClr val="accent1">
                  <a:lumMod val="75000"/>
                </a:schemeClr>
              </a:buClr>
              <a:defRPr>
                <a:latin typeface="+mj-lt"/>
              </a:defRPr>
            </a:lvl5pPr>
          </a:lstStyle>
          <a:p>
            <a:pPr lvl="0"/>
            <a:r>
              <a:rPr lang="en-US" dirty="0"/>
              <a:t>Edit Master text styles</a:t>
            </a:r>
          </a:p>
        </p:txBody>
      </p:sp>
      <p:sp>
        <p:nvSpPr>
          <p:cNvPr id="4" name="Date Placeholder 3">
            <a:extLst>
              <a:ext uri="{FF2B5EF4-FFF2-40B4-BE49-F238E27FC236}">
                <a16:creationId xmlns:a16="http://schemas.microsoft.com/office/drawing/2014/main" id="{652B6B1D-94C5-4EA4-A726-763BF723FBDD}"/>
              </a:ext>
            </a:extLst>
          </p:cNvPr>
          <p:cNvSpPr>
            <a:spLocks noGrp="1"/>
          </p:cNvSpPr>
          <p:nvPr>
            <p:ph type="dt" sz="half" idx="10"/>
          </p:nvPr>
        </p:nvSpPr>
        <p:spPr>
          <a:xfrm>
            <a:off x="723900" y="6356350"/>
            <a:ext cx="2743200" cy="365125"/>
          </a:xfrm>
        </p:spPr>
        <p:txBody>
          <a:bodyPr/>
          <a:lstStyle/>
          <a:p>
            <a:fld id="{583DEF0C-92FB-46B7-82CE-4733829C8D94}" type="datetimeFigureOut">
              <a:rPr lang="en-US" smtClean="0"/>
              <a:t>10/2/2020</a:t>
            </a:fld>
            <a:endParaRPr lang="en-US" dirty="0"/>
          </a:p>
        </p:txBody>
      </p:sp>
      <p:sp>
        <p:nvSpPr>
          <p:cNvPr id="5" name="Footer Placeholder 4">
            <a:extLst>
              <a:ext uri="{FF2B5EF4-FFF2-40B4-BE49-F238E27FC236}">
                <a16:creationId xmlns:a16="http://schemas.microsoft.com/office/drawing/2014/main" id="{0D1AF899-4950-4AFE-9B50-EAB747F0A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924060-3BBE-42C2-8156-986DEA0A0D18}"/>
              </a:ext>
            </a:extLst>
          </p:cNvPr>
          <p:cNvSpPr>
            <a:spLocks noGrp="1"/>
          </p:cNvSpPr>
          <p:nvPr>
            <p:ph type="sldNum" sz="quarter" idx="12"/>
          </p:nvPr>
        </p:nvSpPr>
        <p:spPr>
          <a:xfrm>
            <a:off x="8724899" y="6356350"/>
            <a:ext cx="2743200" cy="365125"/>
          </a:xfrm>
        </p:spPr>
        <p:txBody>
          <a:bodyPr/>
          <a:lstStyle/>
          <a:p>
            <a:fld id="{B14DA259-9EAE-4FEF-9057-161519DE412B}" type="slidenum">
              <a:rPr lang="en-US" smtClean="0"/>
              <a:t>‹#›</a:t>
            </a:fld>
            <a:endParaRPr lang="en-US" dirty="0"/>
          </a:p>
        </p:txBody>
      </p:sp>
      <p:sp>
        <p:nvSpPr>
          <p:cNvPr id="7" name="Content Placeholder 2">
            <a:extLst>
              <a:ext uri="{FF2B5EF4-FFF2-40B4-BE49-F238E27FC236}">
                <a16:creationId xmlns:a16="http://schemas.microsoft.com/office/drawing/2014/main" id="{08F58194-50A7-4655-AA0B-882392DAC78F}"/>
              </a:ext>
            </a:extLst>
          </p:cNvPr>
          <p:cNvSpPr>
            <a:spLocks noGrp="1"/>
          </p:cNvSpPr>
          <p:nvPr>
            <p:ph idx="13"/>
          </p:nvPr>
        </p:nvSpPr>
        <p:spPr>
          <a:xfrm>
            <a:off x="7353300" y="2184934"/>
            <a:ext cx="4114799" cy="3997590"/>
          </a:xfrm>
        </p:spPr>
        <p:txBody>
          <a:bodyPr/>
          <a:lstStyle>
            <a:lvl1pPr marL="230188" indent="-230188">
              <a:buClr>
                <a:schemeClr val="accent1">
                  <a:lumMod val="75000"/>
                </a:schemeClr>
              </a:buClr>
              <a:buFont typeface="Arial" panose="020B0604020202020204" pitchFamily="34" charset="0"/>
              <a:buChar char="•"/>
              <a:tabLst/>
              <a:defRPr sz="2400">
                <a:latin typeface="+mj-lt"/>
              </a:defRPr>
            </a:lvl1pPr>
            <a:lvl2pPr marL="460375" indent="-228600">
              <a:buClr>
                <a:schemeClr val="accent1">
                  <a:lumMod val="75000"/>
                </a:schemeClr>
              </a:buClr>
              <a:tabLst/>
              <a:defRPr sz="2000">
                <a:latin typeface="+mj-lt"/>
              </a:defRPr>
            </a:lvl2pPr>
            <a:lvl3pPr marL="684213" indent="-228600">
              <a:buClr>
                <a:schemeClr val="accent1">
                  <a:lumMod val="75000"/>
                </a:schemeClr>
              </a:buClr>
              <a:tabLst/>
              <a:defRPr sz="1800">
                <a:latin typeface="+mj-lt"/>
              </a:defRPr>
            </a:lvl3pPr>
            <a:lvl4pPr>
              <a:buClr>
                <a:schemeClr val="accent1">
                  <a:lumMod val="75000"/>
                </a:schemeClr>
              </a:buClr>
              <a:tabLst/>
              <a:defRPr sz="1600">
                <a:latin typeface="+mj-lt"/>
              </a:defRPr>
            </a:lvl4pPr>
            <a:lvl5pPr>
              <a:buClr>
                <a:schemeClr val="accent1">
                  <a:lumMod val="75000"/>
                </a:schemeClr>
              </a:buClr>
              <a:tabLst/>
              <a:defRPr sz="1600">
                <a:latin typeface="+mj-lt"/>
              </a:defRPr>
            </a:lvl5pPr>
          </a:lstStyle>
          <a:p>
            <a:pPr lvl="0"/>
            <a:r>
              <a:rPr lang="en-US" dirty="0"/>
              <a:t>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2CF57A65-2842-411F-A6C7-AAB94DD8949F}"/>
              </a:ext>
            </a:extLst>
          </p:cNvPr>
          <p:cNvSpPr>
            <a:spLocks noGrp="1"/>
          </p:cNvSpPr>
          <p:nvPr>
            <p:ph idx="14"/>
          </p:nvPr>
        </p:nvSpPr>
        <p:spPr>
          <a:xfrm>
            <a:off x="723901" y="2184935"/>
            <a:ext cx="6373024" cy="3997589"/>
          </a:xfrm>
        </p:spPr>
        <p:txBody>
          <a:bodyPr/>
          <a:lstStyle>
            <a:lvl1pPr marL="0" indent="0">
              <a:buClr>
                <a:schemeClr val="accent1">
                  <a:lumMod val="75000"/>
                </a:schemeClr>
              </a:buClr>
              <a:buNone/>
              <a:defRPr>
                <a:latin typeface="+mj-lt"/>
              </a:defRPr>
            </a:lvl1pPr>
            <a:lvl2pPr>
              <a:buClr>
                <a:schemeClr val="accent1">
                  <a:lumMod val="75000"/>
                </a:schemeClr>
              </a:buClr>
              <a:defRPr>
                <a:latin typeface="+mj-lt"/>
              </a:defRPr>
            </a:lvl2pPr>
            <a:lvl3pPr>
              <a:buClr>
                <a:schemeClr val="accent1">
                  <a:lumMod val="75000"/>
                </a:schemeClr>
              </a:buClr>
              <a:defRPr>
                <a:latin typeface="+mj-lt"/>
              </a:defRPr>
            </a:lvl3pPr>
            <a:lvl4pPr>
              <a:buClr>
                <a:schemeClr val="accent1">
                  <a:lumMod val="75000"/>
                </a:schemeClr>
              </a:buClr>
              <a:defRPr>
                <a:latin typeface="+mj-lt"/>
              </a:defRPr>
            </a:lvl4pPr>
            <a:lvl5pPr>
              <a:buClr>
                <a:schemeClr val="accent1">
                  <a:lumMod val="75000"/>
                </a:schemeClr>
              </a:buClr>
              <a:defRPr>
                <a:latin typeface="+mj-lt"/>
              </a:defRPr>
            </a:lvl5pPr>
          </a:lstStyle>
          <a:p>
            <a:pPr lvl="0"/>
            <a:r>
              <a:rPr lang="en-US" dirty="0"/>
              <a:t>Edit Master text styles</a:t>
            </a:r>
          </a:p>
        </p:txBody>
      </p:sp>
      <p:sp>
        <p:nvSpPr>
          <p:cNvPr id="10" name="Rectangle 9">
            <a:extLst>
              <a:ext uri="{FF2B5EF4-FFF2-40B4-BE49-F238E27FC236}">
                <a16:creationId xmlns:a16="http://schemas.microsoft.com/office/drawing/2014/main" id="{AEB269B1-4302-4CD3-96CD-BBB963CC3F0E}"/>
              </a:ext>
            </a:extLst>
          </p:cNvPr>
          <p:cNvSpPr/>
          <p:nvPr userDrawn="1"/>
        </p:nvSpPr>
        <p:spPr>
          <a:xfrm>
            <a:off x="723900" y="1094178"/>
            <a:ext cx="10744198" cy="15958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4364282"/>
      </p:ext>
    </p:extLst>
  </p:cSld>
  <p:clrMapOvr>
    <a:masterClrMapping/>
  </p:clrMapOvr>
  <p:extLst>
    <p:ext uri="{DCECCB84-F9BA-43D5-87BE-67443E8EF086}">
      <p15:sldGuideLst xmlns:p15="http://schemas.microsoft.com/office/powerpoint/2012/main">
        <p15:guide id="1" orient="horz" pos="1008" userDrawn="1">
          <p15:clr>
            <a:srgbClr val="FBAE40"/>
          </p15:clr>
        </p15:guide>
        <p15:guide id="2" pos="45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2590-5C6F-4B6D-ADB3-81DE815687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3A5BAE-C567-42BA-B951-43939B4188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0F73AA0-8EA6-405A-8F3D-DB709247BAE2}"/>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5" name="Footer Placeholder 4">
            <a:extLst>
              <a:ext uri="{FF2B5EF4-FFF2-40B4-BE49-F238E27FC236}">
                <a16:creationId xmlns:a16="http://schemas.microsoft.com/office/drawing/2014/main" id="{CFBA72B5-8B4B-4480-832B-877413E31C2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96582AA-1DB3-492F-9B93-DE03D37E5F9E}"/>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2065672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B03AF-DBD9-4A59-9A6D-2478DB7115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BBE75F-D749-4FCE-8866-5C47308D8BF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C1D573-28FF-48AB-B964-976B4D7D2FD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457D35-DCC7-4671-A9EC-CD04787304F3}"/>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6" name="Footer Placeholder 5">
            <a:extLst>
              <a:ext uri="{FF2B5EF4-FFF2-40B4-BE49-F238E27FC236}">
                <a16:creationId xmlns:a16="http://schemas.microsoft.com/office/drawing/2014/main" id="{8E630131-8B8C-456D-8690-438EF5565B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D4C39C2-F055-40C6-84C7-298AC71C81C3}"/>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312999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C2EF8-32AD-4E82-BC85-620A37F914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FA5C48-83D0-45D5-8092-9C342AA4C7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77C1385-BDCA-4294-9448-BE49699CCA2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BC42A8-7B09-4156-9F8D-50A4640874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9580E7B-169C-4851-B696-2B7B6AB48A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932CED-8E21-4C7E-BF31-B7ED8214B008}"/>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8" name="Footer Placeholder 7">
            <a:extLst>
              <a:ext uri="{FF2B5EF4-FFF2-40B4-BE49-F238E27FC236}">
                <a16:creationId xmlns:a16="http://schemas.microsoft.com/office/drawing/2014/main" id="{EC7D01B7-F6A6-4D74-9DAD-40FC435977C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16E19B8-1253-43EB-9C52-FB98C6E8ADC8}"/>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16601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B31E1-1FE8-4219-893C-7B0B9402B4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1469AE-57D4-4A9E-B20A-4130351BA681}"/>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4" name="Footer Placeholder 3">
            <a:extLst>
              <a:ext uri="{FF2B5EF4-FFF2-40B4-BE49-F238E27FC236}">
                <a16:creationId xmlns:a16="http://schemas.microsoft.com/office/drawing/2014/main" id="{31C4DC9D-CF60-4B41-8E09-3D3A0F0E878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42B5E9D-1CB4-42D5-B1BC-FE7E9CBBDB77}"/>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4108433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97A8D-540A-4DD7-8AA6-3C6215FD64F8}"/>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3" name="Footer Placeholder 2">
            <a:extLst>
              <a:ext uri="{FF2B5EF4-FFF2-40B4-BE49-F238E27FC236}">
                <a16:creationId xmlns:a16="http://schemas.microsoft.com/office/drawing/2014/main" id="{E254F14D-67D5-40CA-8E12-10ADEAFBF71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9CC42D2-07D5-475D-9730-34732EC4AE93}"/>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4086120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15C80-8906-4A6B-B384-9211AD952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2E7CA1-B96C-4AF6-963F-63040F0EDF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13801D-A03A-4DBC-84C3-375EAA3F7A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EA1B74-ACCA-4D46-B2B6-ED7AEE24DBC8}"/>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6" name="Footer Placeholder 5">
            <a:extLst>
              <a:ext uri="{FF2B5EF4-FFF2-40B4-BE49-F238E27FC236}">
                <a16:creationId xmlns:a16="http://schemas.microsoft.com/office/drawing/2014/main" id="{1935426D-EC7F-40BF-80C7-7E79CBBB3A8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A26FD2-7149-4EE9-9F2C-090339751430}"/>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3753986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17EE6-78B7-4E07-B1C2-AC4C00D28E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8167DD-1F60-486A-A699-1F7BF91872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0B15D19-F4A6-4BE9-B5D9-96D6F8F62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31CF5CB-3266-45B9-89CD-8C4A55EB7072}"/>
              </a:ext>
            </a:extLst>
          </p:cNvPr>
          <p:cNvSpPr>
            <a:spLocks noGrp="1"/>
          </p:cNvSpPr>
          <p:nvPr>
            <p:ph type="dt" sz="half" idx="10"/>
          </p:nvPr>
        </p:nvSpPr>
        <p:spPr/>
        <p:txBody>
          <a:bodyPr/>
          <a:lstStyle/>
          <a:p>
            <a:fld id="{583DEF0C-92FB-46B7-82CE-4733829C8D94}" type="datetimeFigureOut">
              <a:rPr lang="en-US" smtClean="0"/>
              <a:t>10/2/2020</a:t>
            </a:fld>
            <a:endParaRPr lang="en-US" dirty="0"/>
          </a:p>
        </p:txBody>
      </p:sp>
      <p:sp>
        <p:nvSpPr>
          <p:cNvPr id="6" name="Footer Placeholder 5">
            <a:extLst>
              <a:ext uri="{FF2B5EF4-FFF2-40B4-BE49-F238E27FC236}">
                <a16:creationId xmlns:a16="http://schemas.microsoft.com/office/drawing/2014/main" id="{62FAA899-0D9D-4797-A1A9-0D309B00AC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1A380FE-CD01-4A6D-BEDB-C467078E6D4A}"/>
              </a:ext>
            </a:extLst>
          </p:cNvPr>
          <p:cNvSpPr>
            <a:spLocks noGrp="1"/>
          </p:cNvSpPr>
          <p:nvPr>
            <p:ph type="sldNum" sz="quarter" idx="12"/>
          </p:nvPr>
        </p:nvSpPr>
        <p:spPr/>
        <p:txBody>
          <a:bodyPr/>
          <a:lstStyle/>
          <a:p>
            <a:fld id="{B14DA259-9EAE-4FEF-9057-161519DE412B}" type="slidenum">
              <a:rPr lang="en-US" smtClean="0"/>
              <a:t>‹#›</a:t>
            </a:fld>
            <a:endParaRPr lang="en-US" dirty="0"/>
          </a:p>
        </p:txBody>
      </p:sp>
    </p:spTree>
    <p:extLst>
      <p:ext uri="{BB962C8B-B14F-4D97-AF65-F5344CB8AC3E}">
        <p14:creationId xmlns:p14="http://schemas.microsoft.com/office/powerpoint/2010/main" val="236037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A3C336-0DBF-435C-8894-332F8EF8A9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3C15B7-E718-430F-98B7-4FB520C5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B6F707-5DAE-469F-997A-53AAD50070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DEF0C-92FB-46B7-82CE-4733829C8D94}" type="datetimeFigureOut">
              <a:rPr lang="en-US" smtClean="0"/>
              <a:t>10/2/2020</a:t>
            </a:fld>
            <a:endParaRPr lang="en-US" dirty="0"/>
          </a:p>
        </p:txBody>
      </p:sp>
      <p:sp>
        <p:nvSpPr>
          <p:cNvPr id="5" name="Footer Placeholder 4">
            <a:extLst>
              <a:ext uri="{FF2B5EF4-FFF2-40B4-BE49-F238E27FC236}">
                <a16:creationId xmlns:a16="http://schemas.microsoft.com/office/drawing/2014/main" id="{10C43921-0174-4A0C-B6CA-F2BE075ADE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4D1E836-7844-463E-8D8B-AAAE366B5D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DA259-9EAE-4FEF-9057-161519DE412B}" type="slidenum">
              <a:rPr lang="en-US" smtClean="0"/>
              <a:t>‹#›</a:t>
            </a:fld>
            <a:endParaRPr lang="en-US" dirty="0"/>
          </a:p>
        </p:txBody>
      </p:sp>
    </p:spTree>
    <p:extLst>
      <p:ext uri="{BB962C8B-B14F-4D97-AF65-F5344CB8AC3E}">
        <p14:creationId xmlns:p14="http://schemas.microsoft.com/office/powerpoint/2010/main" val="17363488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968E2B-284F-4DF2-BB9C-FA4DA2C29256}"/>
              </a:ext>
            </a:extLst>
          </p:cNvPr>
          <p:cNvSpPr>
            <a:spLocks noGrp="1"/>
          </p:cNvSpPr>
          <p:nvPr>
            <p:ph type="ctrTitle"/>
          </p:nvPr>
        </p:nvSpPr>
        <p:spPr>
          <a:xfrm>
            <a:off x="987687" y="2985673"/>
            <a:ext cx="9910296" cy="2616229"/>
          </a:xfrm>
        </p:spPr>
        <p:txBody>
          <a:bodyPr anchor="t">
            <a:normAutofit fontScale="90000"/>
          </a:bodyPr>
          <a:lstStyle/>
          <a:p>
            <a:pPr algn="l">
              <a:lnSpc>
                <a:spcPct val="100000"/>
              </a:lnSpc>
              <a:spcBef>
                <a:spcPts val="1000"/>
              </a:spcBef>
            </a:pPr>
            <a:r>
              <a:rPr lang="en-US" sz="3600" dirty="0"/>
              <a:t>Boxborough Economic Development</a:t>
            </a:r>
            <a:br>
              <a:rPr lang="en-US" sz="8000" dirty="0"/>
            </a:br>
            <a:r>
              <a:rPr lang="en-US" dirty="0"/>
              <a:t>Community Discussion Forum #1</a:t>
            </a:r>
            <a:br>
              <a:rPr lang="en-US" dirty="0"/>
            </a:br>
            <a:r>
              <a:rPr lang="en-US" sz="3100" dirty="0"/>
              <a:t>Summary of Breakout Room Discussions</a:t>
            </a:r>
            <a:br>
              <a:rPr lang="en-US" dirty="0"/>
            </a:br>
            <a:br>
              <a:rPr lang="en-US" sz="2400" dirty="0"/>
            </a:br>
            <a:r>
              <a:rPr lang="en-US" sz="2700" dirty="0">
                <a:latin typeface="+mj-lt"/>
              </a:rPr>
              <a:t>Henry Renski, Professor of Regional Planning</a:t>
            </a:r>
            <a:endParaRPr lang="en-US" sz="2700" dirty="0"/>
          </a:p>
        </p:txBody>
      </p:sp>
      <p:sp>
        <p:nvSpPr>
          <p:cNvPr id="3" name="Subtitle 2">
            <a:extLst>
              <a:ext uri="{FF2B5EF4-FFF2-40B4-BE49-F238E27FC236}">
                <a16:creationId xmlns:a16="http://schemas.microsoft.com/office/drawing/2014/main" id="{152E9B0F-A175-4462-A032-515B3134406C}"/>
              </a:ext>
            </a:extLst>
          </p:cNvPr>
          <p:cNvSpPr>
            <a:spLocks noGrp="1"/>
          </p:cNvSpPr>
          <p:nvPr>
            <p:ph type="subTitle" idx="1"/>
          </p:nvPr>
        </p:nvSpPr>
        <p:spPr>
          <a:xfrm>
            <a:off x="987688" y="1553518"/>
            <a:ext cx="9910295" cy="1093429"/>
          </a:xfrm>
        </p:spPr>
        <p:txBody>
          <a:bodyPr anchor="b">
            <a:normAutofit/>
          </a:bodyPr>
          <a:lstStyle/>
          <a:p>
            <a:pPr algn="l"/>
            <a:r>
              <a:rPr lang="en-US" dirty="0">
                <a:latin typeface="+mj-lt"/>
              </a:rPr>
              <a:t>University of Massachusetts Amherst</a:t>
            </a:r>
          </a:p>
          <a:p>
            <a:pPr algn="l"/>
            <a:r>
              <a:rPr lang="en-US" dirty="0">
                <a:latin typeface="+mj-lt"/>
              </a:rPr>
              <a:t>Center for Economic Development</a:t>
            </a:r>
          </a:p>
        </p:txBody>
      </p:sp>
      <p:sp>
        <p:nvSpPr>
          <p:cNvPr id="16" name="Rectangle 15">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6470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BR#4:  Comprehensive Approach</a:t>
            </a:r>
          </a:p>
        </p:txBody>
      </p:sp>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4001095"/>
          </a:xfrm>
          <a:prstGeom prst="rect">
            <a:avLst/>
          </a:prstGeom>
        </p:spPr>
        <p:txBody>
          <a:bodyPr wrap="square">
            <a:spAutoFit/>
          </a:bodyPr>
          <a:lstStyle/>
          <a:p>
            <a:pPr algn="ctr" fontAlgn="ctr">
              <a:spcBef>
                <a:spcPts val="600"/>
              </a:spcBef>
            </a:pPr>
            <a:r>
              <a:rPr lang="en-US" sz="2400" b="1" dirty="0">
                <a:latin typeface="+mj-lt"/>
              </a:rPr>
              <a:t>Strengths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Mixed use - population support amenities, amenities attracts business, etc.</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Increases affordable housing and diversity</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Increases tax base &amp; supports infrastructure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Focus on filling unused office/commercial</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Balances commercial/tax interests while maintaining character</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Amenities (restaurants, cultural activity, gathering places) would be good for residents and workforce</a:t>
            </a: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3231654"/>
          </a:xfrm>
          <a:prstGeom prst="rect">
            <a:avLst/>
          </a:prstGeom>
        </p:spPr>
        <p:txBody>
          <a:bodyPr wrap="square">
            <a:spAutoFit/>
          </a:bodyPr>
          <a:lstStyle/>
          <a:p>
            <a:pPr algn="ctr" fontAlgn="ctr">
              <a:spcBef>
                <a:spcPts val="600"/>
              </a:spcBef>
            </a:pPr>
            <a:r>
              <a:rPr lang="en-US" sz="2400" b="1" dirty="0">
                <a:latin typeface="+mj-lt"/>
              </a:rPr>
              <a:t>Weaknesses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Uncertainty in design &amp; development process could deter developers or disappoint residents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Stress on water - How to improve water quality before increasing development?</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Current lack of public transportation, concerns with increase in traffic</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3860691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3154710"/>
          </a:xfrm>
          <a:prstGeom prst="rect">
            <a:avLst/>
          </a:prstGeom>
        </p:spPr>
        <p:txBody>
          <a:bodyPr wrap="square">
            <a:spAutoFit/>
          </a:bodyPr>
          <a:lstStyle/>
          <a:p>
            <a:pPr algn="ctr" fontAlgn="ctr">
              <a:spcBef>
                <a:spcPts val="600"/>
              </a:spcBef>
            </a:pPr>
            <a:r>
              <a:rPr lang="en-US" sz="2400" b="1" dirty="0">
                <a:latin typeface="+mj-lt"/>
              </a:rPr>
              <a:t>Opportunities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To attract businesses, adding amenities is important (more possible in corporate scenario?)</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Vacant office spaces that are currently restricted from redevelopment by zoning - freed up by this scenario</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Number of highways, entrances/exits that can be better used</a:t>
            </a: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2616101"/>
          </a:xfrm>
          <a:prstGeom prst="rect">
            <a:avLst/>
          </a:prstGeom>
        </p:spPr>
        <p:txBody>
          <a:bodyPr wrap="square">
            <a:spAutoFit/>
          </a:bodyPr>
          <a:lstStyle/>
          <a:p>
            <a:pPr algn="ctr" fontAlgn="ctr">
              <a:spcBef>
                <a:spcPts val="600"/>
              </a:spcBef>
            </a:pPr>
            <a:r>
              <a:rPr lang="en-US" sz="2400" b="1" dirty="0">
                <a:latin typeface="+mj-lt"/>
              </a:rPr>
              <a:t>Threats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Losing special character may decrease attractiveness vis-a-vie neighboring towns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Form-based code may lead to unpredictable results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Stress on water and </a:t>
            </a:r>
            <a:r>
              <a:rPr lang="en-US" sz="2000" b="1" dirty="0">
                <a:latin typeface="+mj-lt"/>
              </a:rPr>
              <a:t>traffic</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
        <p:nvSpPr>
          <p:cNvPr id="4" name="Title 1">
            <a:extLst>
              <a:ext uri="{FF2B5EF4-FFF2-40B4-BE49-F238E27FC236}">
                <a16:creationId xmlns:a16="http://schemas.microsoft.com/office/drawing/2014/main" id="{547E49CE-7843-4EC4-971F-2152759D6827}"/>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BR#4: Comprehensive Approach</a:t>
            </a:r>
          </a:p>
        </p:txBody>
      </p:sp>
    </p:spTree>
    <p:extLst>
      <p:ext uri="{BB962C8B-B14F-4D97-AF65-F5344CB8AC3E}">
        <p14:creationId xmlns:p14="http://schemas.microsoft.com/office/powerpoint/2010/main" val="2088333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8D1F28-38DA-4B0A-B819-C5F5B636A606}"/>
              </a:ext>
            </a:extLst>
          </p:cNvPr>
          <p:cNvSpPr/>
          <p:nvPr/>
        </p:nvSpPr>
        <p:spPr>
          <a:xfrm>
            <a:off x="723900" y="1281529"/>
            <a:ext cx="10725352" cy="1615827"/>
          </a:xfrm>
          <a:prstGeom prst="rect">
            <a:avLst/>
          </a:prstGeom>
        </p:spPr>
        <p:txBody>
          <a:bodyPr wrap="square">
            <a:spAutoFit/>
          </a:bodyPr>
          <a:lstStyle/>
          <a:p>
            <a:pPr algn="ctr" fontAlgn="ctr">
              <a:spcBef>
                <a:spcPts val="600"/>
              </a:spcBef>
            </a:pPr>
            <a:r>
              <a:rPr lang="en-US" sz="2400" b="1" dirty="0">
                <a:latin typeface="+mj-lt"/>
              </a:rPr>
              <a:t>Actions</a:t>
            </a:r>
          </a:p>
          <a:p>
            <a:pPr marL="460375" indent="-460375" fontAlgn="ctr">
              <a:spcBef>
                <a:spcPts val="600"/>
              </a:spcBef>
              <a:buClr>
                <a:schemeClr val="accent1">
                  <a:lumMod val="75000"/>
                </a:schemeClr>
              </a:buClr>
              <a:buAutoNum type="arabicPeriod"/>
            </a:pPr>
            <a:r>
              <a:rPr lang="en-US" sz="2000" dirty="0">
                <a:latin typeface="+mj-lt"/>
              </a:rPr>
              <a:t>Update zoning bylaws</a:t>
            </a:r>
          </a:p>
          <a:p>
            <a:pPr marL="460375" indent="-460375" fontAlgn="ctr">
              <a:spcBef>
                <a:spcPts val="600"/>
              </a:spcBef>
              <a:buClr>
                <a:schemeClr val="accent1">
                  <a:lumMod val="75000"/>
                </a:schemeClr>
              </a:buClr>
              <a:buAutoNum type="arabicPeriod"/>
            </a:pPr>
            <a:r>
              <a:rPr lang="en-US" sz="2000" dirty="0">
                <a:latin typeface="+mj-lt"/>
              </a:rPr>
              <a:t>Create use expectations through comprehensive planning</a:t>
            </a:r>
          </a:p>
          <a:p>
            <a:pPr marL="460375" indent="-460375" fontAlgn="ctr">
              <a:spcBef>
                <a:spcPts val="600"/>
              </a:spcBef>
              <a:buClr>
                <a:schemeClr val="accent1">
                  <a:lumMod val="75000"/>
                </a:schemeClr>
              </a:buClr>
              <a:buAutoNum type="arabicPeriod"/>
            </a:pPr>
            <a:endParaRPr lang="en-US" sz="2000" dirty="0">
              <a:latin typeface="+mj-lt"/>
            </a:endParaRPr>
          </a:p>
        </p:txBody>
      </p:sp>
      <p:sp>
        <p:nvSpPr>
          <p:cNvPr id="3" name="Title 1">
            <a:extLst>
              <a:ext uri="{FF2B5EF4-FFF2-40B4-BE49-F238E27FC236}">
                <a16:creationId xmlns:a16="http://schemas.microsoft.com/office/drawing/2014/main" id="{597DA103-04BD-41C2-8763-B8A8BAA1B45A}"/>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BR#4: Comprehensive Approach</a:t>
            </a:r>
          </a:p>
        </p:txBody>
      </p:sp>
    </p:spTree>
    <p:extLst>
      <p:ext uri="{BB962C8B-B14F-4D97-AF65-F5344CB8AC3E}">
        <p14:creationId xmlns:p14="http://schemas.microsoft.com/office/powerpoint/2010/main" val="221746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BR#5:  Cisco / Beaver Brook</a:t>
            </a:r>
          </a:p>
        </p:txBody>
      </p:sp>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4462760"/>
          </a:xfrm>
          <a:prstGeom prst="rect">
            <a:avLst/>
          </a:prstGeom>
        </p:spPr>
        <p:txBody>
          <a:bodyPr wrap="square">
            <a:spAutoFit/>
          </a:bodyPr>
          <a:lstStyle/>
          <a:p>
            <a:pPr algn="ctr" fontAlgn="ctr">
              <a:spcBef>
                <a:spcPts val="600"/>
              </a:spcBef>
            </a:pPr>
            <a:r>
              <a:rPr lang="en-US" sz="2400" b="1" dirty="0">
                <a:latin typeface="+mj-lt"/>
              </a:rPr>
              <a:t>Strengths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Existing onsite infrastructure – waste &amp; water</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Accessibility to conversation land &amp; natural rec opportunities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High quality buildings that are already flexible and adaptable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Foundations are in place and utilities have been extended</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location to major roadways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Great school district</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Beauty</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Roadway accessibility</a:t>
            </a: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4154984"/>
          </a:xfrm>
          <a:prstGeom prst="rect">
            <a:avLst/>
          </a:prstGeom>
        </p:spPr>
        <p:txBody>
          <a:bodyPr wrap="square">
            <a:spAutoFit/>
          </a:bodyPr>
          <a:lstStyle/>
          <a:p>
            <a:pPr algn="ctr" fontAlgn="ctr">
              <a:spcBef>
                <a:spcPts val="600"/>
              </a:spcBef>
            </a:pPr>
            <a:r>
              <a:rPr lang="en-US" sz="2400" b="1" dirty="0">
                <a:latin typeface="+mj-lt"/>
              </a:rPr>
              <a:t>Weaknesses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Difficult to subdivide into housing</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Lowered sewage capacity</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Vacant since COVID 19</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Systems need to be used frequently to stay fully functional for the future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No demand for more offices </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Daylight for apt would be non-existent (in current buildings??)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May not be large enough for manufacturing</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Traffic volume – depending on use</a:t>
            </a:r>
          </a:p>
        </p:txBody>
      </p:sp>
    </p:spTree>
    <p:extLst>
      <p:ext uri="{BB962C8B-B14F-4D97-AF65-F5344CB8AC3E}">
        <p14:creationId xmlns:p14="http://schemas.microsoft.com/office/powerpoint/2010/main" val="2171696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3385542"/>
          </a:xfrm>
          <a:prstGeom prst="rect">
            <a:avLst/>
          </a:prstGeom>
        </p:spPr>
        <p:txBody>
          <a:bodyPr wrap="square">
            <a:spAutoFit/>
          </a:bodyPr>
          <a:lstStyle/>
          <a:p>
            <a:pPr algn="ctr" fontAlgn="ctr">
              <a:spcBef>
                <a:spcPts val="600"/>
              </a:spcBef>
            </a:pPr>
            <a:r>
              <a:rPr lang="en-US" sz="2400" b="1" dirty="0">
                <a:latin typeface="+mj-lt"/>
              </a:rPr>
              <a:t>Opportunities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Possibly apartments/condos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Multi-purpose (gyms, restaurants) or multi use (artist studio, daycare, offices)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Warehouse, lab, office, R&amp;D</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Senior living, continued rec use and trails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Capacity to haggle with developer because site is 'ready-to-go’</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Village style </a:t>
            </a: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2308324"/>
          </a:xfrm>
          <a:prstGeom prst="rect">
            <a:avLst/>
          </a:prstGeom>
        </p:spPr>
        <p:txBody>
          <a:bodyPr wrap="square">
            <a:spAutoFit/>
          </a:bodyPr>
          <a:lstStyle/>
          <a:p>
            <a:pPr algn="ctr" fontAlgn="ctr">
              <a:spcBef>
                <a:spcPts val="600"/>
              </a:spcBef>
            </a:pPr>
            <a:r>
              <a:rPr lang="en-US" sz="2400" b="1" dirty="0">
                <a:latin typeface="+mj-lt"/>
              </a:rPr>
              <a:t>Threats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Zoning</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Unwillingness to change (zoning)</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Price of land, homes, housing market (Post-</a:t>
            </a:r>
            <a:r>
              <a:rPr lang="en-US" sz="2000" dirty="0" err="1">
                <a:latin typeface="+mj-lt"/>
              </a:rPr>
              <a:t>Covid</a:t>
            </a:r>
            <a:r>
              <a:rPr lang="en-US" sz="2000" dirty="0">
                <a:latin typeface="+mj-lt"/>
              </a:rPr>
              <a:t>)</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
        <p:nvSpPr>
          <p:cNvPr id="4" name="Title 1">
            <a:extLst>
              <a:ext uri="{FF2B5EF4-FFF2-40B4-BE49-F238E27FC236}">
                <a16:creationId xmlns:a16="http://schemas.microsoft.com/office/drawing/2014/main" id="{547E49CE-7843-4EC4-971F-2152759D6827}"/>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BR#5: Cisco / Beaver Brook</a:t>
            </a:r>
          </a:p>
        </p:txBody>
      </p:sp>
    </p:spTree>
    <p:extLst>
      <p:ext uri="{BB962C8B-B14F-4D97-AF65-F5344CB8AC3E}">
        <p14:creationId xmlns:p14="http://schemas.microsoft.com/office/powerpoint/2010/main" val="3680458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8D1F28-38DA-4B0A-B819-C5F5B636A606}"/>
              </a:ext>
            </a:extLst>
          </p:cNvPr>
          <p:cNvSpPr/>
          <p:nvPr/>
        </p:nvSpPr>
        <p:spPr>
          <a:xfrm>
            <a:off x="723900" y="1281529"/>
            <a:ext cx="10725352" cy="1231106"/>
          </a:xfrm>
          <a:prstGeom prst="rect">
            <a:avLst/>
          </a:prstGeom>
        </p:spPr>
        <p:txBody>
          <a:bodyPr wrap="square">
            <a:spAutoFit/>
          </a:bodyPr>
          <a:lstStyle/>
          <a:p>
            <a:pPr algn="ctr" fontAlgn="ctr">
              <a:spcBef>
                <a:spcPts val="600"/>
              </a:spcBef>
            </a:pPr>
            <a:r>
              <a:rPr lang="en-US" sz="2400" b="1" dirty="0">
                <a:latin typeface="+mj-lt"/>
              </a:rPr>
              <a:t>Actions</a:t>
            </a:r>
          </a:p>
          <a:p>
            <a:pPr marL="460375" indent="-460375" fontAlgn="ctr">
              <a:spcBef>
                <a:spcPts val="600"/>
              </a:spcBef>
              <a:buClr>
                <a:schemeClr val="accent1">
                  <a:lumMod val="75000"/>
                </a:schemeClr>
              </a:buClr>
              <a:buAutoNum type="arabicPeriod"/>
            </a:pPr>
            <a:r>
              <a:rPr lang="en-US" sz="2000" dirty="0">
                <a:latin typeface="+mj-lt"/>
              </a:rPr>
              <a:t>continued recreational use</a:t>
            </a:r>
          </a:p>
          <a:p>
            <a:pPr marL="460375" indent="-460375" fontAlgn="ctr">
              <a:spcBef>
                <a:spcPts val="600"/>
              </a:spcBef>
              <a:buClr>
                <a:schemeClr val="accent1">
                  <a:lumMod val="75000"/>
                </a:schemeClr>
              </a:buClr>
              <a:buAutoNum type="arabicPeriod"/>
            </a:pPr>
            <a:r>
              <a:rPr lang="en-US" sz="2000" dirty="0">
                <a:latin typeface="+mj-lt"/>
              </a:rPr>
              <a:t>sell the property</a:t>
            </a:r>
          </a:p>
        </p:txBody>
      </p:sp>
      <p:sp>
        <p:nvSpPr>
          <p:cNvPr id="3" name="Title 1">
            <a:extLst>
              <a:ext uri="{FF2B5EF4-FFF2-40B4-BE49-F238E27FC236}">
                <a16:creationId xmlns:a16="http://schemas.microsoft.com/office/drawing/2014/main" id="{597DA103-04BD-41C2-8763-B8A8BAA1B45A}"/>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BR#5: Cisco / Beaver Brook</a:t>
            </a:r>
          </a:p>
        </p:txBody>
      </p:sp>
    </p:spTree>
    <p:extLst>
      <p:ext uri="{BB962C8B-B14F-4D97-AF65-F5344CB8AC3E}">
        <p14:creationId xmlns:p14="http://schemas.microsoft.com/office/powerpoint/2010/main" val="2545244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BR#1:  Current Course</a:t>
            </a:r>
          </a:p>
        </p:txBody>
      </p:sp>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3154710"/>
          </a:xfrm>
          <a:prstGeom prst="rect">
            <a:avLst/>
          </a:prstGeom>
        </p:spPr>
        <p:txBody>
          <a:bodyPr wrap="square">
            <a:spAutoFit/>
          </a:bodyPr>
          <a:lstStyle/>
          <a:p>
            <a:pPr algn="ctr" fontAlgn="ctr">
              <a:spcBef>
                <a:spcPts val="600"/>
              </a:spcBef>
            </a:pPr>
            <a:r>
              <a:rPr lang="en-US" sz="2400" b="1" dirty="0">
                <a:latin typeface="+mj-lt"/>
              </a:rPr>
              <a:t>Strengths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Cautious approach to development</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Preserve loved aspects, focus on weak spots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Focus on filling vacancies first</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Works within infrastructure limits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Multi-use places </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3154710"/>
          </a:xfrm>
          <a:prstGeom prst="rect">
            <a:avLst/>
          </a:prstGeom>
        </p:spPr>
        <p:txBody>
          <a:bodyPr wrap="square">
            <a:spAutoFit/>
          </a:bodyPr>
          <a:lstStyle/>
          <a:p>
            <a:pPr algn="ctr" fontAlgn="ctr">
              <a:spcBef>
                <a:spcPts val="600"/>
              </a:spcBef>
            </a:pPr>
            <a:r>
              <a:rPr lang="en-US" sz="2400" b="1" dirty="0">
                <a:latin typeface="+mj-lt"/>
              </a:rPr>
              <a:t>Weaknesses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Housing is too expensive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Cannot afford the taxes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Water and sewage limits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Other restrictions (e.g. Board of Health)</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Strategy is reactive</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1929078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BR#1:  Current Course</a:t>
            </a:r>
          </a:p>
        </p:txBody>
      </p:sp>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5232202"/>
          </a:xfrm>
          <a:prstGeom prst="rect">
            <a:avLst/>
          </a:prstGeom>
        </p:spPr>
        <p:txBody>
          <a:bodyPr wrap="square">
            <a:spAutoFit/>
          </a:bodyPr>
          <a:lstStyle/>
          <a:p>
            <a:pPr algn="ctr" fontAlgn="ctr">
              <a:spcBef>
                <a:spcPts val="600"/>
              </a:spcBef>
            </a:pPr>
            <a:r>
              <a:rPr lang="en-US" sz="2400" b="1" dirty="0">
                <a:latin typeface="+mj-lt"/>
              </a:rPr>
              <a:t>Opportunities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Housing and mixed use might compliment</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COVID19 – influx of new residents trying to escape the city and able to work from home?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Office parks may accommodate new flex-work arrangements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Land for local agriculture, hydroponics, etc. </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COVID19 – more focus on outdoor recreation and nature</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5693866"/>
          </a:xfrm>
          <a:prstGeom prst="rect">
            <a:avLst/>
          </a:prstGeom>
        </p:spPr>
        <p:txBody>
          <a:bodyPr wrap="square">
            <a:spAutoFit/>
          </a:bodyPr>
          <a:lstStyle/>
          <a:p>
            <a:pPr algn="ctr" fontAlgn="ctr">
              <a:spcBef>
                <a:spcPts val="600"/>
              </a:spcBef>
            </a:pPr>
            <a:r>
              <a:rPr lang="en-US" sz="2400" b="1" dirty="0">
                <a:latin typeface="+mj-lt"/>
              </a:rPr>
              <a:t>Threats</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Vacant office parks – feels desolate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Taxes / affordability</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Big boxes</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Financially sustainable?</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Feelings of uncertainty &amp; stress</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Loss of sense of community</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Loss of community character and inconsistent “theme” </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Reactivity hurts our ability to pursue a vision</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Pandemic and recession</a:t>
            </a:r>
          </a:p>
          <a:p>
            <a:pPr marL="285750" marR="0" lvl="0" indent="-285750" fontAlgn="ctr">
              <a:spcBef>
                <a:spcPts val="600"/>
              </a:spcBef>
              <a:spcAft>
                <a:spcPts val="0"/>
              </a:spcAft>
              <a:buClr>
                <a:schemeClr val="accent1">
                  <a:lumMod val="75000"/>
                </a:schemeClr>
              </a:buClr>
              <a:buFont typeface="Arial" panose="020B0604020202020204" pitchFamily="34" charset="0"/>
              <a:buChar char="•"/>
            </a:pPr>
            <a:r>
              <a:rPr lang="en-US" sz="2000" dirty="0">
                <a:latin typeface="+mj-lt"/>
              </a:rPr>
              <a:t>Developers unwilling to make a move or take a chance, may need to wait</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1213306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BR#1:  Current Course</a:t>
            </a:r>
          </a:p>
        </p:txBody>
      </p:sp>
      <p:sp>
        <p:nvSpPr>
          <p:cNvPr id="2" name="Rectangle 1">
            <a:extLst>
              <a:ext uri="{FF2B5EF4-FFF2-40B4-BE49-F238E27FC236}">
                <a16:creationId xmlns:a16="http://schemas.microsoft.com/office/drawing/2014/main" id="{328D1F28-38DA-4B0A-B819-C5F5B636A606}"/>
              </a:ext>
            </a:extLst>
          </p:cNvPr>
          <p:cNvSpPr/>
          <p:nvPr/>
        </p:nvSpPr>
        <p:spPr>
          <a:xfrm>
            <a:off x="723900" y="1281529"/>
            <a:ext cx="10725352" cy="4539704"/>
          </a:xfrm>
          <a:prstGeom prst="rect">
            <a:avLst/>
          </a:prstGeom>
        </p:spPr>
        <p:txBody>
          <a:bodyPr wrap="square">
            <a:spAutoFit/>
          </a:bodyPr>
          <a:lstStyle/>
          <a:p>
            <a:pPr algn="ctr" fontAlgn="ctr">
              <a:spcBef>
                <a:spcPts val="600"/>
              </a:spcBef>
            </a:pPr>
            <a:r>
              <a:rPr lang="en-US" sz="2400" b="1" dirty="0">
                <a:latin typeface="+mj-lt"/>
              </a:rPr>
              <a:t>Comments </a:t>
            </a:r>
          </a:p>
          <a:p>
            <a:pPr marL="460375" indent="-460375" fontAlgn="ctr">
              <a:spcBef>
                <a:spcPts val="600"/>
              </a:spcBef>
              <a:buClr>
                <a:schemeClr val="accent1">
                  <a:lumMod val="75000"/>
                </a:schemeClr>
              </a:buClr>
            </a:pPr>
            <a:r>
              <a:rPr lang="en-US" sz="2000" dirty="0">
                <a:latin typeface="+mj-lt"/>
              </a:rPr>
              <a:t>1.	Feel there are a lot of great things about this town, how it feels to live here, and there are lots of great amenities 10-20 minutes away. Do they really need to bring those types of things here?</a:t>
            </a:r>
          </a:p>
          <a:p>
            <a:pPr marL="460375" indent="-460375" fontAlgn="ctr">
              <a:spcBef>
                <a:spcPts val="600"/>
              </a:spcBef>
              <a:buClr>
                <a:schemeClr val="accent1">
                  <a:lumMod val="75000"/>
                </a:schemeClr>
              </a:buClr>
            </a:pPr>
            <a:r>
              <a:rPr lang="en-US" sz="2000" dirty="0">
                <a:latin typeface="+mj-lt"/>
              </a:rPr>
              <a:t>2.	There is a need to create more income in town and grow long-term, but there needs to be some consensus on what that’s going to feel like.</a:t>
            </a:r>
          </a:p>
          <a:p>
            <a:pPr marL="460375" indent="-460375" fontAlgn="ctr">
              <a:spcBef>
                <a:spcPts val="600"/>
              </a:spcBef>
              <a:buClr>
                <a:schemeClr val="accent1">
                  <a:lumMod val="75000"/>
                </a:schemeClr>
              </a:buClr>
            </a:pPr>
            <a:r>
              <a:rPr lang="en-US" sz="2000" dirty="0">
                <a:latin typeface="+mj-lt"/>
              </a:rPr>
              <a:t>3.	Need to move forward thoughtfully, give it time, have patience so they don’t make terrible mistakes AND are able to find the kind of developer who is willing to put time into working with the town.</a:t>
            </a:r>
          </a:p>
          <a:p>
            <a:pPr marL="460375" indent="-460375" fontAlgn="ctr">
              <a:spcBef>
                <a:spcPts val="600"/>
              </a:spcBef>
              <a:buClr>
                <a:schemeClr val="accent1">
                  <a:lumMod val="75000"/>
                </a:schemeClr>
              </a:buClr>
            </a:pPr>
            <a:r>
              <a:rPr lang="en-US" sz="2000" dirty="0">
                <a:latin typeface="+mj-lt"/>
              </a:rPr>
              <a:t>4.	Want to keep that balance of urban setting and rural access, don't need to make any hasty decisions that will change that</a:t>
            </a:r>
          </a:p>
          <a:p>
            <a:pPr marL="460375" indent="-460375" fontAlgn="ctr">
              <a:spcBef>
                <a:spcPts val="600"/>
              </a:spcBef>
              <a:buClr>
                <a:schemeClr val="accent1">
                  <a:lumMod val="75000"/>
                </a:schemeClr>
              </a:buClr>
            </a:pPr>
            <a:r>
              <a:rPr lang="en-US" sz="2000" dirty="0">
                <a:latin typeface="+mj-lt"/>
              </a:rPr>
              <a:t>5.	What are the ways available to position the empty buildings that already exist in this town while still remaining a family setting?  Over the next year focus primarily on finding uses for empty buildings.</a:t>
            </a:r>
          </a:p>
        </p:txBody>
      </p:sp>
    </p:spTree>
    <p:extLst>
      <p:ext uri="{BB962C8B-B14F-4D97-AF65-F5344CB8AC3E}">
        <p14:creationId xmlns:p14="http://schemas.microsoft.com/office/powerpoint/2010/main" val="3090572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BR#2:  Rural and Agricultural Heritage</a:t>
            </a:r>
          </a:p>
        </p:txBody>
      </p:sp>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4693593"/>
          </a:xfrm>
          <a:prstGeom prst="rect">
            <a:avLst/>
          </a:prstGeom>
        </p:spPr>
        <p:txBody>
          <a:bodyPr wrap="square">
            <a:spAutoFit/>
          </a:bodyPr>
          <a:lstStyle/>
          <a:p>
            <a:pPr algn="ctr" fontAlgn="ctr">
              <a:spcBef>
                <a:spcPts val="600"/>
              </a:spcBef>
            </a:pPr>
            <a:r>
              <a:rPr lang="en-US" sz="2400" b="1" dirty="0">
                <a:latin typeface="+mj-lt"/>
              </a:rPr>
              <a:t>Strengths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Conservation land / trails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Space for animals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Quality of life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Less traffic and noise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Relatively low water use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Respects historic character and features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Local and home-based food production</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Access to highways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Great schools, kids can access nature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Cheap electricity from Littleton</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5155257"/>
          </a:xfrm>
          <a:prstGeom prst="rect">
            <a:avLst/>
          </a:prstGeom>
        </p:spPr>
        <p:txBody>
          <a:bodyPr wrap="square">
            <a:spAutoFit/>
          </a:bodyPr>
          <a:lstStyle/>
          <a:p>
            <a:pPr algn="ctr" fontAlgn="ctr">
              <a:spcBef>
                <a:spcPts val="600"/>
              </a:spcBef>
            </a:pPr>
            <a:r>
              <a:rPr lang="en-US" sz="2400" b="1" dirty="0">
                <a:latin typeface="+mj-lt"/>
              </a:rPr>
              <a:t>Weaknesses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(Tax) burden on property owners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No convenience of nearby stores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Predators to livestock</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Not enough sidewalks, biking or other recreation options without driving</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Uncertainty about pandemic impact on real estate</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Commute times (pre-</a:t>
            </a:r>
            <a:r>
              <a:rPr lang="en-US" sz="2000" dirty="0" err="1">
                <a:latin typeface="+mj-lt"/>
              </a:rPr>
              <a:t>Covid</a:t>
            </a:r>
            <a:r>
              <a:rPr lang="en-US" sz="2000" dirty="0">
                <a:latin typeface="+mj-lt"/>
              </a:rPr>
              <a:t>)</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Small town communication issues - diverse competing priorities, few discussion opportunities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Parking for commuting (train) is awful</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1095375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8D1F28-38DA-4B0A-B819-C5F5B636A606}"/>
              </a:ext>
            </a:extLst>
          </p:cNvPr>
          <p:cNvSpPr/>
          <p:nvPr/>
        </p:nvSpPr>
        <p:spPr>
          <a:xfrm>
            <a:off x="723899" y="1281529"/>
            <a:ext cx="5147511" cy="4078039"/>
          </a:xfrm>
          <a:prstGeom prst="rect">
            <a:avLst/>
          </a:prstGeom>
        </p:spPr>
        <p:txBody>
          <a:bodyPr wrap="square">
            <a:spAutoFit/>
          </a:bodyPr>
          <a:lstStyle/>
          <a:p>
            <a:pPr algn="ctr" fontAlgn="ctr">
              <a:spcBef>
                <a:spcPts val="600"/>
              </a:spcBef>
            </a:pPr>
            <a:r>
              <a:rPr lang="en-US" sz="2400" b="1" dirty="0">
                <a:latin typeface="+mj-lt"/>
              </a:rPr>
              <a:t>Opportunities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Marketing plan for local travel connections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Farm to table, orchards, other local ag.</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Made in Boxborough cooperative location - not just a once a week farmers market</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Country-themed recreation opportunities and special events </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Harness rural expertise to help the community, to maintain trails etc.</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Knowledge sharing events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Redevelop CISCO w/ co-working space</a:t>
            </a:r>
          </a:p>
        </p:txBody>
      </p:sp>
      <p:sp>
        <p:nvSpPr>
          <p:cNvPr id="3" name="Rectangle 2">
            <a:extLst>
              <a:ext uri="{FF2B5EF4-FFF2-40B4-BE49-F238E27FC236}">
                <a16:creationId xmlns:a16="http://schemas.microsoft.com/office/drawing/2014/main" id="{A3FCAF0F-DD90-4354-8973-C3087AD5CC8B}"/>
              </a:ext>
            </a:extLst>
          </p:cNvPr>
          <p:cNvSpPr/>
          <p:nvPr/>
        </p:nvSpPr>
        <p:spPr>
          <a:xfrm>
            <a:off x="6344656" y="1281529"/>
            <a:ext cx="5123447" cy="4924425"/>
          </a:xfrm>
          <a:prstGeom prst="rect">
            <a:avLst/>
          </a:prstGeom>
        </p:spPr>
        <p:txBody>
          <a:bodyPr wrap="square">
            <a:spAutoFit/>
          </a:bodyPr>
          <a:lstStyle/>
          <a:p>
            <a:pPr algn="ctr" fontAlgn="ctr">
              <a:spcBef>
                <a:spcPts val="600"/>
              </a:spcBef>
            </a:pPr>
            <a:r>
              <a:rPr lang="en-US" sz="2400" b="1" dirty="0">
                <a:latin typeface="+mj-lt"/>
              </a:rPr>
              <a:t>Threats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Loss of character &amp; rural knowledge</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Water table/quality issues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Lack of a town-center/gathering place</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Poor parking and difficult to locate local events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Competition from Acton, other Farmers Markets and rural activities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Senior housing will increase traffic on 111</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Lacking diversity of economic activity</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Lacking low income housing</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
        <p:nvSpPr>
          <p:cNvPr id="4" name="Title 1">
            <a:extLst>
              <a:ext uri="{FF2B5EF4-FFF2-40B4-BE49-F238E27FC236}">
                <a16:creationId xmlns:a16="http://schemas.microsoft.com/office/drawing/2014/main" id="{547E49CE-7843-4EC4-971F-2152759D6827}"/>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BR#2:  Rural and Agricultural Heritage</a:t>
            </a:r>
          </a:p>
        </p:txBody>
      </p:sp>
    </p:spTree>
    <p:extLst>
      <p:ext uri="{BB962C8B-B14F-4D97-AF65-F5344CB8AC3E}">
        <p14:creationId xmlns:p14="http://schemas.microsoft.com/office/powerpoint/2010/main" val="943702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8D1F28-38DA-4B0A-B819-C5F5B636A606}"/>
              </a:ext>
            </a:extLst>
          </p:cNvPr>
          <p:cNvSpPr/>
          <p:nvPr/>
        </p:nvSpPr>
        <p:spPr>
          <a:xfrm>
            <a:off x="723900" y="1281529"/>
            <a:ext cx="10725352" cy="1615827"/>
          </a:xfrm>
          <a:prstGeom prst="rect">
            <a:avLst/>
          </a:prstGeom>
        </p:spPr>
        <p:txBody>
          <a:bodyPr wrap="square">
            <a:spAutoFit/>
          </a:bodyPr>
          <a:lstStyle/>
          <a:p>
            <a:pPr algn="ctr" fontAlgn="ctr">
              <a:spcBef>
                <a:spcPts val="600"/>
              </a:spcBef>
            </a:pPr>
            <a:r>
              <a:rPr lang="en-US" sz="2400" b="1" dirty="0">
                <a:latin typeface="+mj-lt"/>
              </a:rPr>
              <a:t>Actions</a:t>
            </a:r>
          </a:p>
          <a:p>
            <a:pPr marL="460375" indent="-460375" fontAlgn="ctr">
              <a:spcBef>
                <a:spcPts val="600"/>
              </a:spcBef>
              <a:buClr>
                <a:schemeClr val="accent1">
                  <a:lumMod val="75000"/>
                </a:schemeClr>
              </a:buClr>
              <a:buAutoNum type="arabicPeriod"/>
            </a:pPr>
            <a:r>
              <a:rPr lang="en-US" sz="2000" dirty="0">
                <a:latin typeface="+mj-lt"/>
              </a:rPr>
              <a:t>Promote locally sourced foods and products, identify and market, and make accessible</a:t>
            </a:r>
          </a:p>
          <a:p>
            <a:pPr marL="460375" indent="-460375" fontAlgn="ctr">
              <a:spcBef>
                <a:spcPts val="600"/>
              </a:spcBef>
              <a:buClr>
                <a:schemeClr val="accent1">
                  <a:lumMod val="75000"/>
                </a:schemeClr>
              </a:buClr>
              <a:buAutoNum type="arabicPeriod"/>
            </a:pPr>
            <a:r>
              <a:rPr lang="en-US" sz="2000" dirty="0">
                <a:latin typeface="+mj-lt"/>
              </a:rPr>
              <a:t>Welcome package/information about the area</a:t>
            </a:r>
          </a:p>
          <a:p>
            <a:pPr marL="460375" indent="-460375" fontAlgn="ctr">
              <a:spcBef>
                <a:spcPts val="600"/>
              </a:spcBef>
              <a:buClr>
                <a:schemeClr val="accent1">
                  <a:lumMod val="75000"/>
                </a:schemeClr>
              </a:buClr>
              <a:buAutoNum type="arabicPeriod"/>
            </a:pPr>
            <a:r>
              <a:rPr lang="en-US" sz="2000" dirty="0">
                <a:latin typeface="+mj-lt"/>
              </a:rPr>
              <a:t>Increase promotion and availability of recreation</a:t>
            </a:r>
          </a:p>
        </p:txBody>
      </p:sp>
      <p:sp>
        <p:nvSpPr>
          <p:cNvPr id="3" name="Title 1">
            <a:extLst>
              <a:ext uri="{FF2B5EF4-FFF2-40B4-BE49-F238E27FC236}">
                <a16:creationId xmlns:a16="http://schemas.microsoft.com/office/drawing/2014/main" id="{597DA103-04BD-41C2-8763-B8A8BAA1B45A}"/>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BR#2:  Rural and Agricultural Heritage</a:t>
            </a:r>
          </a:p>
        </p:txBody>
      </p:sp>
    </p:spTree>
    <p:extLst>
      <p:ext uri="{BB962C8B-B14F-4D97-AF65-F5344CB8AC3E}">
        <p14:creationId xmlns:p14="http://schemas.microsoft.com/office/powerpoint/2010/main" val="3802651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4FF625F-4E3E-4DDC-AAB9-7367CAEACA03}"/>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BR#3:  Village Style</a:t>
            </a:r>
          </a:p>
        </p:txBody>
      </p:sp>
      <p:sp>
        <p:nvSpPr>
          <p:cNvPr id="4" name="Rectangle 3">
            <a:extLst>
              <a:ext uri="{FF2B5EF4-FFF2-40B4-BE49-F238E27FC236}">
                <a16:creationId xmlns:a16="http://schemas.microsoft.com/office/drawing/2014/main" id="{C288180D-C34E-4281-B5D2-92FAB5BAF04A}"/>
              </a:ext>
            </a:extLst>
          </p:cNvPr>
          <p:cNvSpPr/>
          <p:nvPr/>
        </p:nvSpPr>
        <p:spPr>
          <a:xfrm>
            <a:off x="723899" y="1281529"/>
            <a:ext cx="5147511" cy="3462486"/>
          </a:xfrm>
          <a:prstGeom prst="rect">
            <a:avLst/>
          </a:prstGeom>
        </p:spPr>
        <p:txBody>
          <a:bodyPr wrap="square">
            <a:spAutoFit/>
          </a:bodyPr>
          <a:lstStyle/>
          <a:p>
            <a:pPr algn="ctr" fontAlgn="ctr">
              <a:spcBef>
                <a:spcPts val="600"/>
              </a:spcBef>
            </a:pPr>
            <a:r>
              <a:rPr lang="en-US" sz="2400" b="1" dirty="0">
                <a:latin typeface="+mj-lt"/>
              </a:rPr>
              <a:t>Strengths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Local restaurants / amenities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Place to meet/mingle &amp; build community</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Keeps $$$ local</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Small scale good fit with current identity</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Good location re: minimal traffic &amp; outside $$</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Small scale of the amenities is a good fit for town</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Proximity to schools</a:t>
            </a:r>
          </a:p>
        </p:txBody>
      </p:sp>
      <p:sp>
        <p:nvSpPr>
          <p:cNvPr id="8" name="Rectangle 7">
            <a:extLst>
              <a:ext uri="{FF2B5EF4-FFF2-40B4-BE49-F238E27FC236}">
                <a16:creationId xmlns:a16="http://schemas.microsoft.com/office/drawing/2014/main" id="{AAB0ACC4-04A0-4419-AF42-0E7810D38061}"/>
              </a:ext>
            </a:extLst>
          </p:cNvPr>
          <p:cNvSpPr/>
          <p:nvPr/>
        </p:nvSpPr>
        <p:spPr>
          <a:xfrm>
            <a:off x="6344656" y="1281529"/>
            <a:ext cx="5123447" cy="3077766"/>
          </a:xfrm>
          <a:prstGeom prst="rect">
            <a:avLst/>
          </a:prstGeom>
        </p:spPr>
        <p:txBody>
          <a:bodyPr wrap="square">
            <a:spAutoFit/>
          </a:bodyPr>
          <a:lstStyle/>
          <a:p>
            <a:pPr algn="ctr" fontAlgn="ctr">
              <a:spcBef>
                <a:spcPts val="600"/>
              </a:spcBef>
            </a:pPr>
            <a:r>
              <a:rPr lang="en-US" sz="2400" b="1" dirty="0">
                <a:latin typeface="+mj-lt"/>
              </a:rPr>
              <a:t>Weaknesses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Zoning; too many hoops to accommodate desired outcomes (i.e. Restaurants)</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Water/sewer situation</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Town Center: Traffic issues. </a:t>
            </a:r>
          </a:p>
          <a:p>
            <a:pPr marL="285750" indent="-285750" fontAlgn="ctr">
              <a:spcBef>
                <a:spcPts val="600"/>
              </a:spcBef>
              <a:buClr>
                <a:schemeClr val="accent1">
                  <a:lumMod val="75000"/>
                </a:schemeClr>
              </a:buClr>
              <a:buFont typeface="Arial" panose="020B0604020202020204" pitchFamily="34" charset="0"/>
              <a:buChar char="•"/>
            </a:pPr>
            <a:r>
              <a:rPr lang="en-US" sz="2000" dirty="0">
                <a:latin typeface="+mj-lt"/>
              </a:rPr>
              <a:t>Need for parking balanced with sidewalks/foot traffic</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3433193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47E49CE-7843-4EC4-971F-2152759D6827}"/>
              </a:ext>
            </a:extLst>
          </p:cNvPr>
          <p:cNvSpPr txBox="1">
            <a:spLocks/>
          </p:cNvSpPr>
          <p:nvPr/>
        </p:nvSpPr>
        <p:spPr>
          <a:xfrm>
            <a:off x="793661" y="305116"/>
            <a:ext cx="10066122" cy="81751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t>BR#3:  Village Style</a:t>
            </a:r>
          </a:p>
        </p:txBody>
      </p:sp>
      <p:sp>
        <p:nvSpPr>
          <p:cNvPr id="6" name="Rectangle 5">
            <a:extLst>
              <a:ext uri="{FF2B5EF4-FFF2-40B4-BE49-F238E27FC236}">
                <a16:creationId xmlns:a16="http://schemas.microsoft.com/office/drawing/2014/main" id="{97F8025B-8FD4-4D3D-895A-2EDC56406A03}"/>
              </a:ext>
            </a:extLst>
          </p:cNvPr>
          <p:cNvSpPr/>
          <p:nvPr/>
        </p:nvSpPr>
        <p:spPr>
          <a:xfrm>
            <a:off x="723899" y="1281529"/>
            <a:ext cx="5147511" cy="3308598"/>
          </a:xfrm>
          <a:prstGeom prst="rect">
            <a:avLst/>
          </a:prstGeom>
        </p:spPr>
        <p:txBody>
          <a:bodyPr wrap="square">
            <a:spAutoFit/>
          </a:bodyPr>
          <a:lstStyle/>
          <a:p>
            <a:pPr algn="ctr" fontAlgn="ctr">
              <a:spcBef>
                <a:spcPts val="600"/>
              </a:spcBef>
            </a:pPr>
            <a:r>
              <a:rPr lang="en-US" sz="2400" b="1" dirty="0">
                <a:latin typeface="+mj-lt"/>
              </a:rPr>
              <a:t>Opportunities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Connectivity &amp; walkability &amp; Bike paths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Community building; meeting spaces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Helps fill office vacancies by providing attractive nearby amenities</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Contain sprawl by focusing development</a:t>
            </a:r>
          </a:p>
          <a:p>
            <a:pPr marL="285750" lvl="0" indent="-285750" fontAlgn="ctr">
              <a:spcBef>
                <a:spcPts val="600"/>
              </a:spcBef>
              <a:spcAft>
                <a:spcPts val="0"/>
              </a:spcAft>
              <a:buClr>
                <a:schemeClr val="accent1">
                  <a:lumMod val="75000"/>
                </a:schemeClr>
              </a:buClr>
              <a:buSzPts val="1800"/>
              <a:buFont typeface="Arial" panose="020B0604020202020204" pitchFamily="34" charset="0"/>
              <a:buChar char="•"/>
            </a:pPr>
            <a:r>
              <a:rPr lang="en-US" sz="2000" dirty="0">
                <a:latin typeface="+mj-lt"/>
              </a:rPr>
              <a:t>Promotes a thriving atmosphere, desirability as a place to live; maintain/increase property values</a:t>
            </a:r>
          </a:p>
        </p:txBody>
      </p:sp>
      <p:sp>
        <p:nvSpPr>
          <p:cNvPr id="8" name="Rectangle 7">
            <a:extLst>
              <a:ext uri="{FF2B5EF4-FFF2-40B4-BE49-F238E27FC236}">
                <a16:creationId xmlns:a16="http://schemas.microsoft.com/office/drawing/2014/main" id="{F39FD803-D6D6-43F5-8BE5-6005093A976A}"/>
              </a:ext>
            </a:extLst>
          </p:cNvPr>
          <p:cNvSpPr/>
          <p:nvPr/>
        </p:nvSpPr>
        <p:spPr>
          <a:xfrm>
            <a:off x="6344656" y="1281529"/>
            <a:ext cx="5123447" cy="4924425"/>
          </a:xfrm>
          <a:prstGeom prst="rect">
            <a:avLst/>
          </a:prstGeom>
        </p:spPr>
        <p:txBody>
          <a:bodyPr wrap="square">
            <a:spAutoFit/>
          </a:bodyPr>
          <a:lstStyle/>
          <a:p>
            <a:pPr algn="ctr" fontAlgn="ctr">
              <a:spcBef>
                <a:spcPts val="600"/>
              </a:spcBef>
            </a:pPr>
            <a:r>
              <a:rPr lang="en-US" sz="2400" b="1" dirty="0">
                <a:latin typeface="+mj-lt"/>
              </a:rPr>
              <a:t>Threats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West Acton Village; could be a threat, but also potentially makes decision-making easier as far as what businesses should go in</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Is it enough? What do we do about the huge office parks?</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Existing, vacant buildings aren’t addressed by this plan</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If a developer wanted to develop the back part of the Village Green, it has to be zoned accordingly</a:t>
            </a:r>
          </a:p>
          <a:p>
            <a:pPr marL="285750" indent="-285750" fontAlgn="ctr">
              <a:spcBef>
                <a:spcPts val="600"/>
              </a:spcBef>
              <a:buClr>
                <a:schemeClr val="accent1">
                  <a:lumMod val="75000"/>
                </a:schemeClr>
              </a:buClr>
              <a:buSzPts val="1800"/>
              <a:buFont typeface="Arial" panose="020B0604020202020204" pitchFamily="34" charset="0"/>
              <a:buChar char="•"/>
            </a:pPr>
            <a:r>
              <a:rPr lang="en-US" sz="2000" dirty="0">
                <a:latin typeface="+mj-lt"/>
              </a:rPr>
              <a:t>Loss of creative enterprise due to zoning issues</a:t>
            </a:r>
          </a:p>
          <a:p>
            <a:pPr marL="285750" indent="-285750" fontAlgn="ctr">
              <a:spcBef>
                <a:spcPts val="600"/>
              </a:spcBef>
              <a:buClr>
                <a:schemeClr val="accent1">
                  <a:lumMod val="75000"/>
                </a:schemeClr>
              </a:buClr>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2385515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TotalTime>
  <Words>1263</Words>
  <Application>Microsoft Office PowerPoint</Application>
  <PresentationFormat>Widescreen</PresentationFormat>
  <Paragraphs>175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Boxborough Economic Development Community Discussion Forum #1 Summary of Breakout Room Discussions  Henry Renski, Professor of Regional Planning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TBA</dc:title>
  <dc:creator>Henry Renski</dc:creator>
  <cp:lastModifiedBy>Henry Renski</cp:lastModifiedBy>
  <cp:revision>29</cp:revision>
  <dcterms:created xsi:type="dcterms:W3CDTF">2020-09-22T15:02:41Z</dcterms:created>
  <dcterms:modified xsi:type="dcterms:W3CDTF">2020-10-02T13:50:51Z</dcterms:modified>
</cp:coreProperties>
</file>